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13" r:id="rId2"/>
    <p:sldId id="341" r:id="rId3"/>
    <p:sldId id="343" r:id="rId4"/>
    <p:sldId id="344" r:id="rId5"/>
    <p:sldId id="345" r:id="rId6"/>
    <p:sldId id="314" r:id="rId7"/>
    <p:sldId id="315" r:id="rId8"/>
    <p:sldId id="316" r:id="rId9"/>
    <p:sldId id="317" r:id="rId10"/>
    <p:sldId id="318" r:id="rId11"/>
    <p:sldId id="319" r:id="rId12"/>
    <p:sldId id="320" r:id="rId13"/>
    <p:sldId id="336" r:id="rId14"/>
    <p:sldId id="321" r:id="rId15"/>
    <p:sldId id="322" r:id="rId16"/>
    <p:sldId id="323" r:id="rId17"/>
    <p:sldId id="324" r:id="rId18"/>
    <p:sldId id="325" r:id="rId19"/>
    <p:sldId id="326" r:id="rId20"/>
    <p:sldId id="327" r:id="rId21"/>
    <p:sldId id="328" r:id="rId22"/>
    <p:sldId id="329" r:id="rId23"/>
    <p:sldId id="330" r:id="rId24"/>
    <p:sldId id="331" r:id="rId25"/>
    <p:sldId id="332" r:id="rId26"/>
    <p:sldId id="333" r:id="rId27"/>
    <p:sldId id="334" r:id="rId28"/>
    <p:sldId id="338" r:id="rId29"/>
    <p:sldId id="339" r:id="rId30"/>
    <p:sldId id="340" r:id="rId31"/>
    <p:sldId id="337"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1pPr>
    <a:lvl2pPr marL="990600" marR="0" indent="-5334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2pPr>
    <a:lvl3pPr marL="1554479" marR="0" indent="-640079"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3pPr>
    <a:lvl4pPr marL="20828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4pPr>
    <a:lvl5pPr marL="25400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5pPr>
    <a:lvl6pPr marL="29972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6pPr>
    <a:lvl7pPr marL="34544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7pPr>
    <a:lvl8pPr marL="39116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8pPr>
    <a:lvl9pPr marL="4368800" marR="0" indent="-711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initials="N" lastIdx="1" clrIdx="0">
    <p:extLst>
      <p:ext uri="{19B8F6BF-5375-455C-9EA6-DF929625EA0E}">
        <p15:presenceInfo xmlns:p15="http://schemas.microsoft.com/office/powerpoint/2012/main" userId="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wholeTbl>
    <a:band2H>
      <a:tcTxStyle/>
      <a:tcStyle>
        <a:tcBdr/>
        <a:fill>
          <a:solidFill>
            <a:srgbClr val="FFFFFF"/>
          </a:solidFill>
        </a:fill>
      </a:tcStyle>
    </a:band2H>
    <a:firstCo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EEE7283C-3CF3-47DC-8721-378D4A62B228}"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5"/>
          </a:solidFill>
        </a:fill>
      </a:tcStyle>
    </a:firstRow>
  </a:tblStyle>
  <a:tblStyle styleId="{CF821DB8-F4EB-4A41-A1BA-3FCAFE7338EE}"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Calibri"/>
          <a:ea typeface="Calibri"/>
          <a:cs typeface="Calibri"/>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Calibri"/>
          <a:ea typeface="Calibri"/>
          <a:cs typeface="Calibri"/>
        </a:font>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Helvetica"/>
          <a:ea typeface="Helvetica"/>
          <a:cs typeface="Helvetica"/>
        </a:font>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
          <a:latin typeface="Helvetica"/>
          <a:ea typeface="Helvetica"/>
          <a:cs typeface="Helvetica"/>
        </a:font>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8F44A2F1-9E1F-4B54-A3A2-5F16C0AD49E2}" styleName="">
    <a:tblBg/>
    <a:wholeTbl>
      <a:tcTxStyle b="off" i="off">
        <a:font>
          <a:latin typeface="Interstate Mono"/>
          <a:ea typeface="Interstate Mono"/>
          <a:cs typeface="Interstate Mono"/>
        </a:font>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ff"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D51ADE6A-740E-44AE-83CC-AE7238B6C88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BEBEB"/>
          </a:solidFill>
        </a:fill>
      </a:tcStyle>
    </a:wholeTbl>
    <a:band2H>
      <a:tcTxStyle/>
      <a:tcStyle>
        <a:tcBdr/>
        <a:fill>
          <a:solidFill>
            <a:srgbClr val="FFFFFF"/>
          </a:solidFill>
        </a:fill>
      </a:tcStyle>
    </a:band2H>
    <a:firstCol>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ff" i="off">
        <a:font>
          <a:latin typeface="Calibri"/>
          <a:ea typeface="Calibri"/>
          <a:cs typeface="Calibri"/>
        </a:font>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BBFC77FB-9ED0-4EC9-95AA-A1379042E648}" styleName="">
    <a:tblBg/>
    <a:wholeTbl>
      <a:tcTxStyle b="off" i="off">
        <a:font>
          <a:latin typeface="Interstate Mono"/>
          <a:ea typeface="Interstate Mono"/>
          <a:cs typeface="Interstate Mon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A01B36">
              <a:alpha val="10000"/>
            </a:srgbClr>
          </a:solidFill>
        </a:fill>
      </a:tcStyle>
    </a:wholeTbl>
    <a:band2H>
      <a:tcTxStyle/>
      <a:tcStyle>
        <a:tcBdr/>
        <a:fill>
          <a:solidFill>
            <a:srgbClr val="A01B36">
              <a:alpha val="5000"/>
            </a:srgbClr>
          </a:solidFill>
        </a:fill>
      </a:tcStyle>
    </a:band2H>
    <a:firstCol>
      <a:tcTxStyle b="off" i="off">
        <a:font>
          <a:latin typeface="Interstate Mono"/>
          <a:ea typeface="Interstate Mono"/>
          <a:cs typeface="Interstate Mono"/>
        </a:font>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A01B36"/>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A01B36"/>
          </a:solidFill>
        </a:fill>
      </a:tcStyle>
    </a:lastRow>
    <a:firstRow>
      <a:tcTxStyle b="on" i="off">
        <a:font>
          <a:latin typeface="Interstate Mono"/>
          <a:ea typeface="Interstate Mono"/>
          <a:cs typeface="Interstate Mon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25400" cap="flat">
              <a:solidFill>
                <a:srgbClr val="FFFFFF"/>
              </a:solidFill>
              <a:prstDash val="solid"/>
              <a:round/>
            </a:ln>
          </a:insideH>
          <a:insideV>
            <a:ln w="12700" cap="flat">
              <a:solidFill>
                <a:srgbClr val="FFFFFF"/>
              </a:solidFill>
              <a:prstDash val="solid"/>
              <a:round/>
            </a:ln>
          </a:insideV>
        </a:tcBdr>
        <a:fill>
          <a:solidFill>
            <a:srgbClr val="A01B36"/>
          </a:solidFill>
        </a:fill>
      </a:tcStyle>
    </a:firstRow>
  </a:tblStyle>
  <a:tblStyle styleId="{3DC5C2F9-1CAC-4260-A1DD-9FCDBB87749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
          <a:latin typeface="Helvetica"/>
          <a:ea typeface="Helvetica"/>
          <a:cs typeface="Helvetica"/>
        </a:font>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1"/>
    <p:restoredTop sz="96404" autoAdjust="0"/>
  </p:normalViewPr>
  <p:slideViewPr>
    <p:cSldViewPr snapToGrid="0" snapToObjects="1">
      <p:cViewPr varScale="1">
        <p:scale>
          <a:sx n="42" d="100"/>
          <a:sy n="42" d="100"/>
        </p:scale>
        <p:origin x="614"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02T21:48:23.742" idx="1">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3000" y="685800"/>
            <a:ext cx="4572000" cy="3429000"/>
          </a:xfrm>
          <a:prstGeom prst="rect">
            <a:avLst/>
          </a:prstGeom>
        </p:spPr>
        <p:txBody>
          <a:bodyPr/>
          <a:lstStyle/>
          <a:p>
            <a:endParaRPr/>
          </a:p>
        </p:txBody>
      </p:sp>
      <p:sp>
        <p:nvSpPr>
          <p:cNvPr id="79" name="Shape 7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42508419"/>
      </p:ext>
    </p:extLst>
  </p:cSld>
  <p:clrMap bg1="lt1" tx1="dk1" bg2="lt2" tx2="dk2" accent1="accent1" accent2="accent2" accent3="accent3" accent4="accent4" accent5="accent5" accent6="accent6" hlink="hlink" folHlink="folHlink"/>
  <p:notesStyle>
    <a:lvl1pPr defTabSz="1828800" latinLnBrk="0">
      <a:defRPr sz="2400">
        <a:latin typeface="Calibri"/>
        <a:ea typeface="Calibri"/>
        <a:cs typeface="Calibri"/>
        <a:sym typeface="Calibri"/>
      </a:defRPr>
    </a:lvl1pPr>
    <a:lvl2pPr indent="228600" defTabSz="1828800" latinLnBrk="0">
      <a:defRPr sz="2400">
        <a:latin typeface="Calibri"/>
        <a:ea typeface="Calibri"/>
        <a:cs typeface="Calibri"/>
        <a:sym typeface="Calibri"/>
      </a:defRPr>
    </a:lvl2pPr>
    <a:lvl3pPr indent="457200" defTabSz="1828800" latinLnBrk="0">
      <a:defRPr sz="2400">
        <a:latin typeface="Calibri"/>
        <a:ea typeface="Calibri"/>
        <a:cs typeface="Calibri"/>
        <a:sym typeface="Calibri"/>
      </a:defRPr>
    </a:lvl3pPr>
    <a:lvl4pPr indent="685800" defTabSz="1828800" latinLnBrk="0">
      <a:defRPr sz="2400">
        <a:latin typeface="Calibri"/>
        <a:ea typeface="Calibri"/>
        <a:cs typeface="Calibri"/>
        <a:sym typeface="Calibri"/>
      </a:defRPr>
    </a:lvl4pPr>
    <a:lvl5pPr indent="914400" defTabSz="1828800" latinLnBrk="0">
      <a:defRPr sz="2400">
        <a:latin typeface="Calibri"/>
        <a:ea typeface="Calibri"/>
        <a:cs typeface="Calibri"/>
        <a:sym typeface="Calibri"/>
      </a:defRPr>
    </a:lvl5pPr>
    <a:lvl6pPr indent="1143000" defTabSz="1828800" latinLnBrk="0">
      <a:defRPr sz="2400">
        <a:latin typeface="Calibri"/>
        <a:ea typeface="Calibri"/>
        <a:cs typeface="Calibri"/>
        <a:sym typeface="Calibri"/>
      </a:defRPr>
    </a:lvl6pPr>
    <a:lvl7pPr indent="1371600" defTabSz="1828800" latinLnBrk="0">
      <a:defRPr sz="2400">
        <a:latin typeface="Calibri"/>
        <a:ea typeface="Calibri"/>
        <a:cs typeface="Calibri"/>
        <a:sym typeface="Calibri"/>
      </a:defRPr>
    </a:lvl7pPr>
    <a:lvl8pPr indent="1600200" defTabSz="1828800" latinLnBrk="0">
      <a:defRPr sz="2400">
        <a:latin typeface="Calibri"/>
        <a:ea typeface="Calibri"/>
        <a:cs typeface="Calibri"/>
        <a:sym typeface="Calibri"/>
      </a:defRPr>
    </a:lvl8pPr>
    <a:lvl9pPr indent="1828800" defTabSz="1828800" latinLnBrk="0">
      <a:defRPr sz="2400">
        <a:latin typeface="Calibri"/>
        <a:ea typeface="Calibri"/>
        <a:cs typeface="Calibri"/>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tr-TR" dirty="0"/>
              <a:t>T istatistiğinin değişkenliği z istatistiğinden daha fazladır</a:t>
            </a:r>
            <a:endParaRPr lang="en-US" dirty="0"/>
          </a:p>
        </p:txBody>
      </p:sp>
    </p:spTree>
    <p:extLst>
      <p:ext uri="{BB962C8B-B14F-4D97-AF65-F5344CB8AC3E}">
        <p14:creationId xmlns:p14="http://schemas.microsoft.com/office/powerpoint/2010/main" val="1985586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3949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Kapak İnglizc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6" name="Resim 5"/>
          <p:cNvPicPr>
            <a:picLocks noChangeAspect="1"/>
          </p:cNvPicPr>
          <p:nvPr userDrawn="1"/>
        </p:nvPicPr>
        <p:blipFill>
          <a:blip r:embed="rId3"/>
          <a:stretch>
            <a:fillRect/>
          </a:stretch>
        </p:blipFill>
        <p:spPr>
          <a:xfrm>
            <a:off x="536023" y="6601753"/>
            <a:ext cx="12218296" cy="969706"/>
          </a:xfrm>
          <a:prstGeom prst="rect">
            <a:avLst/>
          </a:prstGeom>
        </p:spPr>
      </p:pic>
    </p:spTree>
    <p:extLst>
      <p:ext uri="{BB962C8B-B14F-4D97-AF65-F5344CB8AC3E}">
        <p14:creationId xmlns:p14="http://schemas.microsoft.com/office/powerpoint/2010/main" val="2093511373"/>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Devam İngilizce">
    <p:spTree>
      <p:nvGrpSpPr>
        <p:cNvPr id="1" name=""/>
        <p:cNvGrpSpPr/>
        <p:nvPr/>
      </p:nvGrpSpPr>
      <p:grpSpPr>
        <a:xfrm>
          <a:off x="0" y="0"/>
          <a:ext cx="0" cy="0"/>
          <a:chOff x="0" y="0"/>
          <a:chExt cx="0" cy="0"/>
        </a:xfrm>
      </p:grpSpPr>
      <p:pic>
        <p:nvPicPr>
          <p:cNvPr id="8" name="zemin_5_arka_genis.jpg"/>
          <p:cNvPicPr>
            <a:picLocks noChangeAspect="1"/>
          </p:cNvPicPr>
          <p:nvPr userDrawn="1"/>
        </p:nvPicPr>
        <p:blipFill>
          <a:blip r:embed="rId2"/>
          <a:stretch>
            <a:fillRect/>
          </a:stretch>
        </p:blipFill>
        <p:spPr>
          <a:xfrm>
            <a:off x="0" y="0"/>
            <a:ext cx="24384000" cy="13716000"/>
          </a:xfrm>
          <a:prstGeom prst="rect">
            <a:avLst/>
          </a:prstGeom>
          <a:ln w="12700">
            <a:miter lim="400000"/>
          </a:ln>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45771" y="540867"/>
            <a:ext cx="5613400" cy="520700"/>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4736" y="217378"/>
            <a:ext cx="4235096" cy="1095283"/>
          </a:xfrm>
          <a:prstGeom prst="rect">
            <a:avLst/>
          </a:prstGeom>
        </p:spPr>
      </p:pic>
    </p:spTree>
    <p:extLst>
      <p:ext uri="{BB962C8B-B14F-4D97-AF65-F5344CB8AC3E}">
        <p14:creationId xmlns:p14="http://schemas.microsoft.com/office/powerpoint/2010/main" val="1719454194"/>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Kapak Türkçe 50. Yıl">
    <p:spTree>
      <p:nvGrpSpPr>
        <p:cNvPr id="1" name=""/>
        <p:cNvGrpSpPr/>
        <p:nvPr/>
      </p:nvGrpSpPr>
      <p:grpSpPr>
        <a:xfrm>
          <a:off x="0" y="0"/>
          <a:ext cx="0" cy="0"/>
          <a:chOff x="0" y="0"/>
          <a:chExt cx="0" cy="0"/>
        </a:xfrm>
      </p:grpSpPr>
      <p:pic>
        <p:nvPicPr>
          <p:cNvPr id="9" name="Resim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5" name="Picture 4"/>
          <p:cNvPicPr>
            <a:picLocks noChangeAspect="1"/>
          </p:cNvPicPr>
          <p:nvPr userDrawn="1"/>
        </p:nvPicPr>
        <p:blipFill>
          <a:blip r:embed="rId3"/>
          <a:stretch>
            <a:fillRect/>
          </a:stretch>
        </p:blipFill>
        <p:spPr>
          <a:xfrm>
            <a:off x="1010462" y="6123709"/>
            <a:ext cx="11269419" cy="1506744"/>
          </a:xfrm>
          <a:prstGeom prst="rect">
            <a:avLst/>
          </a:prstGeom>
        </p:spPr>
      </p:pic>
      <p:pic>
        <p:nvPicPr>
          <p:cNvPr id="7" name="Resim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36181" y="8567585"/>
            <a:ext cx="5323758" cy="493833"/>
          </a:xfrm>
          <a:prstGeom prst="rect">
            <a:avLst/>
          </a:prstGeom>
        </p:spPr>
      </p:pic>
      <p:pic>
        <p:nvPicPr>
          <p:cNvPr id="8" name="Resim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057261" y="5587749"/>
            <a:ext cx="10642624" cy="2494365"/>
          </a:xfrm>
          <a:prstGeom prst="rect">
            <a:avLst/>
          </a:prstGeom>
        </p:spPr>
      </p:pic>
    </p:spTree>
    <p:extLst>
      <p:ext uri="{BB962C8B-B14F-4D97-AF65-F5344CB8AC3E}">
        <p14:creationId xmlns:p14="http://schemas.microsoft.com/office/powerpoint/2010/main" val="781665251"/>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Devam Sayfası Türkçe 50. YIl">
    <p:spTree>
      <p:nvGrpSpPr>
        <p:cNvPr id="1" name=""/>
        <p:cNvGrpSpPr/>
        <p:nvPr/>
      </p:nvGrpSpPr>
      <p:grpSpPr>
        <a:xfrm>
          <a:off x="0" y="0"/>
          <a:ext cx="0" cy="0"/>
          <a:chOff x="0" y="0"/>
          <a:chExt cx="0" cy="0"/>
        </a:xfrm>
      </p:grpSpPr>
      <p:pic>
        <p:nvPicPr>
          <p:cNvPr id="4" name="Resim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45771" y="540867"/>
            <a:ext cx="5613400" cy="520700"/>
          </a:xfrm>
          <a:prstGeom prst="rect">
            <a:avLst/>
          </a:prstGeom>
        </p:spPr>
      </p:pic>
      <p:pic>
        <p:nvPicPr>
          <p:cNvPr id="6" name="Resim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8160" y="203607"/>
            <a:ext cx="5141095" cy="1204944"/>
          </a:xfrm>
          <a:prstGeom prst="rect">
            <a:avLst/>
          </a:prstGeom>
        </p:spPr>
      </p:pic>
    </p:spTree>
    <p:extLst>
      <p:ext uri="{BB962C8B-B14F-4D97-AF65-F5344CB8AC3E}">
        <p14:creationId xmlns:p14="http://schemas.microsoft.com/office/powerpoint/2010/main" val="73283209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Kapak İngilizce 50. Yıl">
    <p:spTree>
      <p:nvGrpSpPr>
        <p:cNvPr id="1" name=""/>
        <p:cNvGrpSpPr/>
        <p:nvPr/>
      </p:nvGrpSpPr>
      <p:grpSpPr>
        <a:xfrm>
          <a:off x="0" y="0"/>
          <a:ext cx="0" cy="0"/>
          <a:chOff x="0" y="0"/>
          <a:chExt cx="0" cy="0"/>
        </a:xfrm>
      </p:grpSpPr>
      <p:pic>
        <p:nvPicPr>
          <p:cNvPr id="9" name="Resim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3" name="Resim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939273" y="5558253"/>
            <a:ext cx="8352513" cy="2553359"/>
          </a:xfrm>
          <a:prstGeom prst="rect">
            <a:avLst/>
          </a:prstGeom>
        </p:spPr>
      </p:pic>
      <p:pic>
        <p:nvPicPr>
          <p:cNvPr id="7" name="Resim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36181" y="8567585"/>
            <a:ext cx="5323758" cy="493833"/>
          </a:xfrm>
          <a:prstGeom prst="rect">
            <a:avLst/>
          </a:prstGeom>
        </p:spPr>
      </p:pic>
      <p:pic>
        <p:nvPicPr>
          <p:cNvPr id="8" name="Resim 7"/>
          <p:cNvPicPr>
            <a:picLocks noChangeAspect="1"/>
          </p:cNvPicPr>
          <p:nvPr userDrawn="1"/>
        </p:nvPicPr>
        <p:blipFill>
          <a:blip r:embed="rId5"/>
          <a:stretch>
            <a:fillRect/>
          </a:stretch>
        </p:blipFill>
        <p:spPr>
          <a:xfrm>
            <a:off x="536023" y="6601753"/>
            <a:ext cx="12218296" cy="969706"/>
          </a:xfrm>
          <a:prstGeom prst="rect">
            <a:avLst/>
          </a:prstGeom>
        </p:spPr>
      </p:pic>
    </p:spTree>
    <p:extLst>
      <p:ext uri="{BB962C8B-B14F-4D97-AF65-F5344CB8AC3E}">
        <p14:creationId xmlns:p14="http://schemas.microsoft.com/office/powerpoint/2010/main" val="193624113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Devam Sayfası İngilizce 50. Yıl">
    <p:spTree>
      <p:nvGrpSpPr>
        <p:cNvPr id="1" name=""/>
        <p:cNvGrpSpPr/>
        <p:nvPr/>
      </p:nvGrpSpPr>
      <p:grpSpPr>
        <a:xfrm>
          <a:off x="0" y="0"/>
          <a:ext cx="0" cy="0"/>
          <a:chOff x="0" y="0"/>
          <a:chExt cx="0" cy="0"/>
        </a:xfrm>
      </p:grpSpPr>
      <p:pic>
        <p:nvPicPr>
          <p:cNvPr id="4" name="Resim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045771" y="540867"/>
            <a:ext cx="5613400" cy="520700"/>
          </a:xfrm>
          <a:prstGeom prst="rect">
            <a:avLst/>
          </a:prstGeom>
        </p:spPr>
      </p:pic>
      <p:pic>
        <p:nvPicPr>
          <p:cNvPr id="3" name="Resim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8161" y="173301"/>
            <a:ext cx="4040732" cy="1235250"/>
          </a:xfrm>
          <a:prstGeom prst="rect">
            <a:avLst/>
          </a:prstGeom>
        </p:spPr>
      </p:pic>
    </p:spTree>
    <p:extLst>
      <p:ext uri="{BB962C8B-B14F-4D97-AF65-F5344CB8AC3E}">
        <p14:creationId xmlns:p14="http://schemas.microsoft.com/office/powerpoint/2010/main" val="1327269464"/>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63" r:id="rId3"/>
    <p:sldLayoutId id="2147483662" r:id="rId4"/>
    <p:sldLayoutId id="2147483661" r:id="rId5"/>
    <p:sldLayoutId id="2147483660" r:id="rId6"/>
  </p:sldLayoutIdLst>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xStyles>
    <p:titleStyle>
      <a:lvl1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1pPr>
      <a:lvl2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2pPr>
      <a:lvl3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3pPr>
      <a:lvl4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4pPr>
      <a:lvl5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5pPr>
      <a:lvl6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6pPr>
      <a:lvl7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7pPr>
      <a:lvl8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8pPr>
      <a:lvl9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Interstate"/>
        </a:defRPr>
      </a:lvl9pPr>
    </p:titleStyle>
    <p:bodyStyle>
      <a:lvl1pPr marL="457200" marR="0" indent="-457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1pPr>
      <a:lvl2pPr marL="990600" marR="0" indent="-5334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2pPr>
      <a:lvl3pPr marL="1554479" marR="0" indent="-640079"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3pPr>
      <a:lvl4pPr marL="20828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4pPr>
      <a:lvl5pPr marL="25400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5pPr>
      <a:lvl6pPr marL="29972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6pPr>
      <a:lvl7pPr marL="34544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7pPr>
      <a:lvl8pPr marL="39116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8pPr>
      <a:lvl9pPr marL="4368800" marR="0" indent="-711200" algn="l" defTabSz="914400" rtl="0" latinLnBrk="0">
        <a:lnSpc>
          <a:spcPct val="110000"/>
        </a:lnSpc>
        <a:spcBef>
          <a:spcPts val="2000"/>
        </a:spcBef>
        <a:spcAft>
          <a:spcPts val="0"/>
        </a:spcAft>
        <a:buClrTx/>
        <a:buSzPct val="100000"/>
        <a:buFont typeface="Arial"/>
        <a:buChar char="•"/>
        <a:tabLst/>
        <a:defRPr sz="5600" b="0" i="0" u="none" strike="noStrike" cap="none" spc="0" baseline="0">
          <a:ln>
            <a:noFill/>
          </a:ln>
          <a:solidFill>
            <a:srgbClr val="000000"/>
          </a:solidFill>
          <a:uFillTx/>
          <a:latin typeface="+mn-lt"/>
          <a:ea typeface="+mn-ea"/>
          <a:cs typeface="+mn-cs"/>
          <a:sym typeface="Interstate"/>
        </a:defRPr>
      </a:lvl9pPr>
    </p:bodyStyle>
    <p:otherStyle>
      <a:lvl1pPr marL="0" marR="0" indent="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1pPr>
      <a:lvl2pPr marL="0" marR="0" indent="4572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2pPr>
      <a:lvl3pPr marL="0" marR="0" indent="9144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3pPr>
      <a:lvl4pPr marL="0" marR="0" indent="13716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4pPr>
      <a:lvl5pPr marL="0" marR="0" indent="18288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5pPr>
      <a:lvl6pPr marL="0" marR="0" indent="22860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6pPr>
      <a:lvl7pPr marL="0" marR="0" indent="27432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7pPr>
      <a:lvl8pPr marL="0" marR="0" indent="32004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8pPr>
      <a:lvl9pPr marL="0" marR="0" indent="3657600" algn="l" defTabSz="914400" rtl="0" latinLnBrk="0">
        <a:lnSpc>
          <a:spcPct val="110000"/>
        </a:lnSpc>
        <a:spcBef>
          <a:spcPts val="2000"/>
        </a:spcBef>
        <a:spcAft>
          <a:spcPts val="0"/>
        </a:spcAft>
        <a:buClrTx/>
        <a:buSzTx/>
        <a:buFontTx/>
        <a:buNone/>
        <a:tabLst/>
        <a:defRPr sz="5600" b="0" i="0" u="none" strike="noStrike" cap="none" spc="0" baseline="0">
          <a:ln>
            <a:noFill/>
          </a:ln>
          <a:solidFill>
            <a:schemeClr val="tx1"/>
          </a:solidFill>
          <a:uFillTx/>
          <a:latin typeface="+mn-lt"/>
          <a:ea typeface="+mn-ea"/>
          <a:cs typeface="+mn-cs"/>
          <a:sym typeface="Interst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86ACFF-C3DA-4015-B939-12CB2A84E14F}"/>
              </a:ext>
            </a:extLst>
          </p:cNvPr>
          <p:cNvSpPr txBox="1"/>
          <p:nvPr/>
        </p:nvSpPr>
        <p:spPr>
          <a:xfrm>
            <a:off x="15240000" y="10689772"/>
            <a:ext cx="9514114" cy="13890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a:buNone/>
            </a:pPr>
            <a:r>
              <a:rPr lang="tr-TR" dirty="0"/>
              <a:t>Dr. </a:t>
            </a:r>
            <a:r>
              <a:rPr lang="tr-TR"/>
              <a:t>Kübra Atalay Kabasakal</a:t>
            </a:r>
            <a:endParaRPr lang="en-US" dirty="0"/>
          </a:p>
        </p:txBody>
      </p:sp>
      <p:sp>
        <p:nvSpPr>
          <p:cNvPr id="3" name="TextBox 2">
            <a:extLst>
              <a:ext uri="{FF2B5EF4-FFF2-40B4-BE49-F238E27FC236}">
                <a16:creationId xmlns:a16="http://schemas.microsoft.com/office/drawing/2014/main" id="{0D6C4726-D917-4D27-944E-9B5A463CCF33}"/>
              </a:ext>
            </a:extLst>
          </p:cNvPr>
          <p:cNvSpPr txBox="1"/>
          <p:nvPr/>
        </p:nvSpPr>
        <p:spPr>
          <a:xfrm>
            <a:off x="15751628" y="2764971"/>
            <a:ext cx="8490857" cy="13890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Tek Örneklem t Testi</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965688396"/>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E6167C-F92F-4B2C-ADC8-8E108407D5DE}"/>
              </a:ext>
            </a:extLst>
          </p:cNvPr>
          <p:cNvSpPr txBox="1"/>
          <p:nvPr/>
        </p:nvSpPr>
        <p:spPr>
          <a:xfrm>
            <a:off x="1785257" y="2808514"/>
            <a:ext cx="20399829" cy="354148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t istatistiği</a:t>
            </a:r>
          </a:p>
          <a:p>
            <a:r>
              <a:rPr lang="tr-TR" dirty="0"/>
              <a:t>z istatistiği denkleminde paydada standart hata yerin</a:t>
            </a:r>
            <a:r>
              <a:rPr lang="en-US" dirty="0"/>
              <a:t>e</a:t>
            </a:r>
            <a:r>
              <a:rPr lang="tr-TR" dirty="0"/>
              <a:t> kestirilen standart hata kullanıldığında t istatistiği elde edilir. </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C16AE6E-58C7-45CE-9BEB-04B9F53B6958}"/>
                  </a:ext>
                </a:extLst>
              </p:cNvPr>
              <p:cNvSpPr/>
              <p:nvPr/>
            </p:nvSpPr>
            <p:spPr>
              <a:xfrm>
                <a:off x="2264228" y="6487887"/>
                <a:ext cx="19028229" cy="2166234"/>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𝑡</m:t>
                      </m:r>
                      <m:r>
                        <a:rPr lang="tr-TR" i="1">
                          <a:latin typeface="Cambria Math" panose="02040503050406030204" pitchFamily="18" charset="0"/>
                        </a:rPr>
                        <m:t>=</m:t>
                      </m:r>
                      <m:f>
                        <m:fPr>
                          <m:ctrlPr>
                            <a:rPr lang="tr-TR" i="1" smtClean="0">
                              <a:latin typeface="Cambria Math" panose="02040503050406030204" pitchFamily="18" charset="0"/>
                            </a:rPr>
                          </m:ctrlPr>
                        </m:fPr>
                        <m:num>
                          <m:acc>
                            <m:accPr>
                              <m:chr m:val="̅"/>
                              <m:ctrlPr>
                                <a:rPr lang="tr-TR" i="1">
                                  <a:latin typeface="Cambria Math" panose="02040503050406030204" pitchFamily="18" charset="0"/>
                                </a:rPr>
                              </m:ctrlPr>
                            </m:accPr>
                            <m:e>
                              <m:r>
                                <a:rPr lang="tr-TR" i="1">
                                  <a:latin typeface="Cambria Math" panose="02040503050406030204" pitchFamily="18" charset="0"/>
                                </a:rPr>
                                <m:t>𝑋</m:t>
                              </m:r>
                            </m:e>
                          </m:acc>
                          <m:r>
                            <a:rPr lang="tr-TR" i="1">
                              <a:latin typeface="Cambria Math" panose="02040503050406030204" pitchFamily="18" charset="0"/>
                            </a:rPr>
                            <m:t>−</m:t>
                          </m:r>
                          <m:r>
                            <a:rPr lang="tr-TR" i="1">
                              <a:latin typeface="Cambria Math" panose="02040503050406030204" pitchFamily="18" charset="0"/>
                              <a:ea typeface="Cambria Math" panose="02040503050406030204" pitchFamily="18" charset="0"/>
                            </a:rPr>
                            <m:t>𝜇</m:t>
                          </m:r>
                        </m:num>
                        <m:den>
                          <m:sSub>
                            <m:sSubPr>
                              <m:ctrlPr>
                                <a:rPr lang="tr-TR" i="1">
                                  <a:latin typeface="Cambria Math" panose="02040503050406030204" pitchFamily="18" charset="0"/>
                                </a:rPr>
                              </m:ctrlPr>
                            </m:sSubPr>
                            <m:e>
                              <m:r>
                                <a:rPr lang="tr-TR" i="1">
                                  <a:latin typeface="Cambria Math" panose="02040503050406030204" pitchFamily="18" charset="0"/>
                                </a:rPr>
                                <m:t>𝑠</m:t>
                              </m:r>
                            </m:e>
                            <m:sub>
                              <m:acc>
                                <m:accPr>
                                  <m:chr m:val="̅"/>
                                  <m:ctrlPr>
                                    <a:rPr lang="tr-TR" i="1">
                                      <a:latin typeface="Cambria Math" panose="02040503050406030204" pitchFamily="18" charset="0"/>
                                    </a:rPr>
                                  </m:ctrlPr>
                                </m:accPr>
                                <m:e>
                                  <m:r>
                                    <a:rPr lang="tr-TR" i="1">
                                      <a:latin typeface="Cambria Math" panose="02040503050406030204" pitchFamily="18" charset="0"/>
                                    </a:rPr>
                                    <m:t>𝑋</m:t>
                                  </m:r>
                                </m:e>
                              </m:acc>
                            </m:sub>
                          </m:sSub>
                        </m:den>
                      </m:f>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Ö</m:t>
                          </m:r>
                          <m:r>
                            <a:rPr lang="tr-TR" i="1">
                              <a:latin typeface="Cambria Math" panose="02040503050406030204" pitchFamily="18" charset="0"/>
                            </a:rPr>
                            <m:t>𝑟𝑛𝑒𝑘𝑙𝑒𝑚</m:t>
                          </m:r>
                          <m:r>
                            <a:rPr lang="tr-TR" i="1">
                              <a:latin typeface="Cambria Math" panose="02040503050406030204" pitchFamily="18" charset="0"/>
                            </a:rPr>
                            <m:t> </m:t>
                          </m:r>
                          <m:r>
                            <a:rPr lang="tr-TR" i="1">
                              <a:latin typeface="Cambria Math" panose="02040503050406030204" pitchFamily="18" charset="0"/>
                            </a:rPr>
                            <m:t>𝑣𝑒𝑟𝑖𝑠𝑖</m:t>
                          </m:r>
                          <m:r>
                            <a:rPr lang="tr-TR" i="1">
                              <a:latin typeface="Cambria Math" panose="02040503050406030204" pitchFamily="18" charset="0"/>
                            </a:rPr>
                            <m:t> </m:t>
                          </m:r>
                          <m:r>
                            <a:rPr lang="tr-TR" i="1">
                              <a:latin typeface="Cambria Math" panose="02040503050406030204" pitchFamily="18" charset="0"/>
                            </a:rPr>
                            <m:t>𝑖𝑙𝑒</m:t>
                          </m:r>
                          <m:r>
                            <a:rPr lang="tr-TR" i="1">
                              <a:latin typeface="Cambria Math" panose="02040503050406030204" pitchFamily="18" charset="0"/>
                            </a:rPr>
                            <m:t> </m:t>
                          </m:r>
                          <m:r>
                            <a:rPr lang="tr-TR" i="1">
                              <a:latin typeface="Cambria Math" panose="02040503050406030204" pitchFamily="18" charset="0"/>
                            </a:rPr>
                            <m:t>h𝑖𝑝𝑜𝑡𝑒𝑧𝑖𝑛</m:t>
                          </m:r>
                          <m:r>
                            <a:rPr lang="tr-TR" i="1">
                              <a:latin typeface="Cambria Math" panose="02040503050406030204" pitchFamily="18" charset="0"/>
                            </a:rPr>
                            <m:t> </m:t>
                          </m:r>
                          <m:r>
                            <a:rPr lang="tr-TR" i="1">
                              <a:latin typeface="Cambria Math" panose="02040503050406030204" pitchFamily="18" charset="0"/>
                            </a:rPr>
                            <m:t>𝑓𝑎𝑟𝑘𝚤</m:t>
                          </m:r>
                        </m:num>
                        <m:den>
                          <m:r>
                            <a:rPr lang="tr-TR" b="0" i="1" smtClean="0">
                              <a:latin typeface="Cambria Math" panose="02040503050406030204" pitchFamily="18" charset="0"/>
                            </a:rPr>
                            <m:t>𝑘𝑒𝑠𝑡𝑖𝑟𝑖𝑙𝑒𝑛</m:t>
                          </m:r>
                          <m:r>
                            <a:rPr lang="tr-TR" b="0" i="1" smtClean="0">
                              <a:latin typeface="Cambria Math" panose="02040503050406030204" pitchFamily="18" charset="0"/>
                            </a:rPr>
                            <m:t> </m:t>
                          </m:r>
                          <m:r>
                            <a:rPr lang="tr-TR" b="0" i="1" smtClean="0">
                              <a:latin typeface="Cambria Math" panose="02040503050406030204" pitchFamily="18" charset="0"/>
                            </a:rPr>
                            <m:t>𝑠𝑡𝑎𝑛𝑑𝑎𝑟𝑡</m:t>
                          </m:r>
                          <m:r>
                            <a:rPr lang="tr-TR" b="0" i="1" smtClean="0">
                              <a:latin typeface="Cambria Math" panose="02040503050406030204" pitchFamily="18" charset="0"/>
                            </a:rPr>
                            <m:t> </m:t>
                          </m:r>
                          <m:r>
                            <a:rPr lang="tr-TR" b="0" i="1" smtClean="0">
                              <a:latin typeface="Cambria Math" panose="02040503050406030204" pitchFamily="18" charset="0"/>
                            </a:rPr>
                            <m:t>h𝑎𝑡𝑎</m:t>
                          </m:r>
                        </m:den>
                      </m:f>
                    </m:oMath>
                  </m:oMathPara>
                </a14:m>
                <a:endParaRPr lang="en-US" dirty="0"/>
              </a:p>
            </p:txBody>
          </p:sp>
        </mc:Choice>
        <mc:Fallback xmlns="">
          <p:sp>
            <p:nvSpPr>
              <p:cNvPr id="3" name="Rectangle 2">
                <a:extLst>
                  <a:ext uri="{FF2B5EF4-FFF2-40B4-BE49-F238E27FC236}">
                    <a16:creationId xmlns:a16="http://schemas.microsoft.com/office/drawing/2014/main" id="{CC16AE6E-58C7-45CE-9BEB-04B9F53B6958}"/>
                  </a:ext>
                </a:extLst>
              </p:cNvPr>
              <p:cNvSpPr>
                <a:spLocks noRot="1" noChangeAspect="1" noMove="1" noResize="1" noEditPoints="1" noAdjustHandles="1" noChangeArrowheads="1" noChangeShapeType="1" noTextEdit="1"/>
              </p:cNvSpPr>
              <p:nvPr/>
            </p:nvSpPr>
            <p:spPr>
              <a:xfrm>
                <a:off x="2264228" y="6487887"/>
                <a:ext cx="19028229" cy="2166234"/>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A40D9D8-A5DE-4ED4-BFCB-06F7A81C8BCF}"/>
              </a:ext>
            </a:extLst>
          </p:cNvPr>
          <p:cNvSpPr txBox="1"/>
          <p:nvPr/>
        </p:nvSpPr>
        <p:spPr>
          <a:xfrm>
            <a:off x="1785257" y="9231086"/>
            <a:ext cx="18854058" cy="474591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r>
              <a:rPr lang="tr-TR" dirty="0"/>
              <a:t>t  istatistiği evrenin </a:t>
            </a:r>
            <a:r>
              <a:rPr lang="tr-TR" dirty="0" err="1"/>
              <a:t>varyansı</a:t>
            </a:r>
            <a:r>
              <a:rPr lang="tr-TR" dirty="0"/>
              <a:t> bilinmediğinde kullanılabilir.</a:t>
            </a:r>
          </a:p>
          <a:p>
            <a:r>
              <a:rPr lang="tr-TR" dirty="0"/>
              <a:t>z ile t istatistikleri arasındaki fark t istatistiğinin evren </a:t>
            </a:r>
            <a:r>
              <a:rPr lang="tr-TR" dirty="0" err="1"/>
              <a:t>varyansı</a:t>
            </a:r>
            <a:r>
              <a:rPr lang="tr-TR" dirty="0"/>
              <a:t> yerine örneklem </a:t>
            </a:r>
            <a:r>
              <a:rPr lang="tr-TR" dirty="0" err="1"/>
              <a:t>varyansını</a:t>
            </a:r>
            <a:r>
              <a:rPr lang="tr-TR" dirty="0"/>
              <a:t> kullanmasıdır. </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250337848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8E299-EB79-4E10-9E82-620F3FE3A7C9}"/>
              </a:ext>
            </a:extLst>
          </p:cNvPr>
          <p:cNvSpPr txBox="1"/>
          <p:nvPr/>
        </p:nvSpPr>
        <p:spPr>
          <a:xfrm>
            <a:off x="957943" y="1915885"/>
            <a:ext cx="21379543" cy="1300868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eaLnBrk="1" hangingPunct="1">
              <a:lnSpc>
                <a:spcPct val="90000"/>
              </a:lnSpc>
              <a:buNone/>
            </a:pPr>
            <a:r>
              <a:rPr lang="tr-TR" altLang="tr-TR" b="1" dirty="0"/>
              <a:t>Serbestlik Derecesi</a:t>
            </a:r>
          </a:p>
          <a:p>
            <a:pPr eaLnBrk="1" hangingPunct="1">
              <a:lnSpc>
                <a:spcPct val="90000"/>
              </a:lnSpc>
            </a:pPr>
            <a:r>
              <a:rPr lang="tr-TR" altLang="tr-TR" dirty="0"/>
              <a:t>Örneklem </a:t>
            </a:r>
            <a:r>
              <a:rPr lang="tr-TR" altLang="tr-TR" dirty="0" err="1"/>
              <a:t>varyansını</a:t>
            </a:r>
            <a:r>
              <a:rPr lang="tr-TR" altLang="tr-TR" dirty="0"/>
              <a:t> hesaplayabilmek için önce örneklem ortalamasını bilmek gerekir. Bu örneklem değişkenliği ile ilgili bir kısıtlamaya gitmemize sebep olur. Bu kısıtlama, örneklemdeki puanlardan sadece n-1 tanesinin serbestçe değişebileceğidir. Bu değere serbestlik derecesi denir. </a:t>
            </a:r>
          </a:p>
          <a:p>
            <a:pPr eaLnBrk="1" hangingPunct="1">
              <a:lnSpc>
                <a:spcPct val="90000"/>
              </a:lnSpc>
              <a:buFont typeface="Wingdings" panose="05000000000000000000" pitchFamily="2" charset="2"/>
              <a:buNone/>
            </a:pPr>
            <a:r>
              <a:rPr lang="tr-TR" altLang="tr-TR" dirty="0"/>
              <a:t>							Serbestlik derecesi: </a:t>
            </a:r>
            <a:r>
              <a:rPr lang="tr-TR" altLang="tr-TR" dirty="0" err="1"/>
              <a:t>sd</a:t>
            </a:r>
            <a:r>
              <a:rPr lang="tr-TR" altLang="tr-TR" dirty="0"/>
              <a:t>= n-1</a:t>
            </a:r>
          </a:p>
          <a:p>
            <a:pPr eaLnBrk="1" hangingPunct="1">
              <a:lnSpc>
                <a:spcPct val="90000"/>
              </a:lnSpc>
              <a:buFont typeface="Wingdings" panose="05000000000000000000" pitchFamily="2" charset="2"/>
              <a:buNone/>
            </a:pPr>
            <a:endParaRPr lang="tr-TR" altLang="tr-TR" dirty="0"/>
          </a:p>
          <a:p>
            <a:r>
              <a:rPr lang="tr-TR" dirty="0"/>
              <a:t>Serbestlik derecesi ne kadar büyürse örneklem </a:t>
            </a:r>
            <a:r>
              <a:rPr lang="tr-TR" dirty="0" err="1"/>
              <a:t>varyansı</a:t>
            </a:r>
            <a:r>
              <a:rPr lang="tr-TR" dirty="0"/>
              <a:t> evren </a:t>
            </a:r>
            <a:r>
              <a:rPr lang="tr-TR" dirty="0" err="1"/>
              <a:t>varyansına</a:t>
            </a:r>
            <a:r>
              <a:rPr lang="tr-TR" dirty="0"/>
              <a:t> o kadar yaklaşır.</a:t>
            </a:r>
          </a:p>
          <a:p>
            <a:r>
              <a:rPr lang="tr-TR" dirty="0"/>
              <a:t>Örneklem büyüdükçe t istatistiği z istatistiğine yaklaşır.</a:t>
            </a:r>
          </a:p>
          <a:p>
            <a:pPr eaLnBrk="1" hangingPunct="1">
              <a:lnSpc>
                <a:spcPct val="90000"/>
              </a:lnSpc>
              <a:buFont typeface="Wingdings" panose="05000000000000000000" pitchFamily="2" charset="2"/>
              <a:buNone/>
            </a:pPr>
            <a:endParaRPr lang="tr-TR" altLang="tr-TR" dirty="0"/>
          </a:p>
          <a:p>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3148302393"/>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9113E7-1F3A-4B89-9C95-5AF8A55C441D}"/>
              </a:ext>
            </a:extLst>
          </p:cNvPr>
          <p:cNvSpPr txBox="1"/>
          <p:nvPr/>
        </p:nvSpPr>
        <p:spPr>
          <a:xfrm>
            <a:off x="1110343" y="2743200"/>
            <a:ext cx="21880286" cy="1025511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t dağılımı</a:t>
            </a:r>
          </a:p>
          <a:p>
            <a:r>
              <a:rPr lang="tr-TR" dirty="0"/>
              <a:t>Evrenden belirli bir büyüklükte (N) çekilen örneklemlerden elde edilen t değerlerinin oluşturduğu dağılıma t dağılımı denir.</a:t>
            </a:r>
          </a:p>
          <a:p>
            <a:r>
              <a:rPr lang="tr-TR" dirty="0"/>
              <a:t>Hatırlarsanız ölçülen değişken normal olduğunda veya örneklem 30 dan büyük olduğunda z dağılımı normaldi.</a:t>
            </a:r>
          </a:p>
          <a:p>
            <a:r>
              <a:rPr lang="tr-TR" altLang="tr-TR" dirty="0"/>
              <a:t>t dağılımının şekli ise serbestlik derecesine göre değişir. </a:t>
            </a:r>
          </a:p>
          <a:p>
            <a:r>
              <a:rPr lang="tr-TR" altLang="tr-TR" dirty="0"/>
              <a:t>Her farklı serbestlik derecesi için, olası tüm örneklemlerin t değerinin dağılımı ayrıdır. </a:t>
            </a:r>
          </a:p>
          <a:p>
            <a:r>
              <a:rPr lang="tr-TR" altLang="tr-TR" dirty="0" err="1"/>
              <a:t>sd</a:t>
            </a:r>
            <a:r>
              <a:rPr lang="tr-TR" altLang="tr-TR" dirty="0"/>
              <a:t> arttıkça, dağılımın şekli normale yaklaşır. </a:t>
            </a:r>
          </a:p>
        </p:txBody>
      </p:sp>
    </p:spTree>
    <p:extLst>
      <p:ext uri="{BB962C8B-B14F-4D97-AF65-F5344CB8AC3E}">
        <p14:creationId xmlns:p14="http://schemas.microsoft.com/office/powerpoint/2010/main" val="2505902447"/>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BDDB4F-789D-432D-B851-CA502D1507EB}"/>
              </a:ext>
            </a:extLst>
          </p:cNvPr>
          <p:cNvSpPr/>
          <p:nvPr/>
        </p:nvSpPr>
        <p:spPr>
          <a:xfrm>
            <a:off x="1719943" y="3188309"/>
            <a:ext cx="20617543" cy="6904967"/>
          </a:xfrm>
          <a:prstGeom prst="rect">
            <a:avLst/>
          </a:prstGeom>
        </p:spPr>
        <p:txBody>
          <a:bodyPr wrap="square">
            <a:spAutoFit/>
          </a:bodyPr>
          <a:lstStyle/>
          <a:p>
            <a:pPr eaLnBrk="1" hangingPunct="1"/>
            <a:r>
              <a:rPr lang="tr-TR" altLang="en-US" sz="6000" dirty="0"/>
              <a:t>t ortalaması 0 olan bir dağılımdır. </a:t>
            </a:r>
          </a:p>
          <a:p>
            <a:pPr eaLnBrk="1" hangingPunct="1"/>
            <a:r>
              <a:rPr lang="tr-TR" altLang="en-US" sz="6000" dirty="0"/>
              <a:t>t ortalamaya göre simetriktir.</a:t>
            </a:r>
          </a:p>
          <a:p>
            <a:pPr eaLnBrk="1" hangingPunct="1"/>
            <a:r>
              <a:rPr lang="tr-TR" altLang="en-US" sz="6000" dirty="0"/>
              <a:t>t </a:t>
            </a:r>
            <a:r>
              <a:rPr lang="tr-TR" altLang="en-US" sz="6000" dirty="0" err="1"/>
              <a:t>varyansı</a:t>
            </a:r>
            <a:r>
              <a:rPr lang="tr-TR" altLang="en-US" sz="6000" dirty="0"/>
              <a:t> birden büyük olan bir dağılımdır, ancak örneklem büyüklüğü arttıkça </a:t>
            </a:r>
            <a:r>
              <a:rPr lang="tr-TR" altLang="en-US" sz="6000" dirty="0" err="1"/>
              <a:t>varyans</a:t>
            </a:r>
            <a:r>
              <a:rPr lang="tr-TR" altLang="en-US" sz="6000" dirty="0"/>
              <a:t> 1’e yaklaşır.</a:t>
            </a:r>
          </a:p>
          <a:p>
            <a:pPr eaLnBrk="1" hangingPunct="1"/>
            <a:r>
              <a:rPr lang="tr-TR" altLang="en-US" sz="6000" dirty="0"/>
              <a:t>t dağılımı normal dağılıma göre ortalamada daha az sivri uçlarda daha yoğundur. </a:t>
            </a:r>
          </a:p>
        </p:txBody>
      </p:sp>
    </p:spTree>
    <p:extLst>
      <p:ext uri="{BB962C8B-B14F-4D97-AF65-F5344CB8AC3E}">
        <p14:creationId xmlns:p14="http://schemas.microsoft.com/office/powerpoint/2010/main" val="1620949723"/>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6DB9714A-3FA3-4E6F-BB98-283AD2CF7B16}"/>
              </a:ext>
            </a:extLst>
          </p:cNvPr>
          <p:cNvPicPr>
            <a:picLocks noChangeAspect="1"/>
          </p:cNvPicPr>
          <p:nvPr/>
        </p:nvPicPr>
        <p:blipFill rotWithShape="1">
          <a:blip r:embed="rId3">
            <a:extLst>
              <a:ext uri="{28A0092B-C50C-407E-A947-70E740481C1C}">
                <a14:useLocalDpi xmlns:a14="http://schemas.microsoft.com/office/drawing/2010/main" val="0"/>
              </a:ext>
            </a:extLst>
          </a:blip>
          <a:srcRect r="64705" b="74185"/>
          <a:stretch/>
        </p:blipFill>
        <p:spPr>
          <a:xfrm>
            <a:off x="3661461" y="2411542"/>
            <a:ext cx="17173796" cy="9521295"/>
          </a:xfrm>
          <a:prstGeom prst="rect">
            <a:avLst/>
          </a:prstGeom>
        </p:spPr>
      </p:pic>
    </p:spTree>
    <p:extLst>
      <p:ext uri="{BB962C8B-B14F-4D97-AF65-F5344CB8AC3E}">
        <p14:creationId xmlns:p14="http://schemas.microsoft.com/office/powerpoint/2010/main" val="1971611489"/>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CDAAA4-5E1E-4C1F-A4B3-6E797A15E18A}"/>
              </a:ext>
            </a:extLst>
          </p:cNvPr>
          <p:cNvSpPr txBox="1"/>
          <p:nvPr/>
        </p:nvSpPr>
        <p:spPr>
          <a:xfrm>
            <a:off x="1262743" y="2590800"/>
            <a:ext cx="21444857" cy="454278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a:buNone/>
            </a:pPr>
            <a:r>
              <a:rPr lang="tr-TR" altLang="tr-TR" sz="6000" b="1" dirty="0"/>
              <a:t>t dağılımı için oran ve olasılık bulma: t tablosu</a:t>
            </a:r>
          </a:p>
          <a:p>
            <a:r>
              <a:rPr lang="tr-TR" altLang="tr-TR" sz="4800" dirty="0"/>
              <a:t>z-puanları ile ilişkili oranları bulmak için normal dağılım tablosu kullanılıyordu. t istatistiği ile ilişkili oranları bulmak için ise t-dağılımı tablosu kullanılır. </a:t>
            </a: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graphicFrame>
        <p:nvGraphicFramePr>
          <p:cNvPr id="3" name="Group 919">
            <a:extLst>
              <a:ext uri="{FF2B5EF4-FFF2-40B4-BE49-F238E27FC236}">
                <a16:creationId xmlns:a16="http://schemas.microsoft.com/office/drawing/2014/main" id="{0CEFAD81-E046-4C1A-BCD3-4FEBC0BF36C8}"/>
              </a:ext>
            </a:extLst>
          </p:cNvPr>
          <p:cNvGraphicFramePr>
            <a:graphicFrameLocks noGrp="1"/>
          </p:cNvGraphicFramePr>
          <p:nvPr>
            <p:extLst>
              <p:ext uri="{D42A27DB-BD31-4B8C-83A1-F6EECF244321}">
                <p14:modId xmlns:p14="http://schemas.microsoft.com/office/powerpoint/2010/main" val="941235562"/>
              </p:ext>
            </p:extLst>
          </p:nvPr>
        </p:nvGraphicFramePr>
        <p:xfrm>
          <a:off x="5236029" y="6119133"/>
          <a:ext cx="12333513" cy="6789967"/>
        </p:xfrm>
        <a:graphic>
          <a:graphicData uri="http://schemas.openxmlformats.org/drawingml/2006/table">
            <a:tbl>
              <a:tblPr/>
              <a:tblGrid>
                <a:gridCol w="1765122">
                  <a:extLst>
                    <a:ext uri="{9D8B030D-6E8A-4147-A177-3AD203B41FA5}">
                      <a16:colId xmlns:a16="http://schemas.microsoft.com/office/drawing/2014/main" val="20000"/>
                    </a:ext>
                  </a:extLst>
                </a:gridCol>
                <a:gridCol w="1756745">
                  <a:extLst>
                    <a:ext uri="{9D8B030D-6E8A-4147-A177-3AD203B41FA5}">
                      <a16:colId xmlns:a16="http://schemas.microsoft.com/office/drawing/2014/main" val="20001"/>
                    </a:ext>
                  </a:extLst>
                </a:gridCol>
                <a:gridCol w="1765122">
                  <a:extLst>
                    <a:ext uri="{9D8B030D-6E8A-4147-A177-3AD203B41FA5}">
                      <a16:colId xmlns:a16="http://schemas.microsoft.com/office/drawing/2014/main" val="20002"/>
                    </a:ext>
                  </a:extLst>
                </a:gridCol>
                <a:gridCol w="1759537">
                  <a:extLst>
                    <a:ext uri="{9D8B030D-6E8A-4147-A177-3AD203B41FA5}">
                      <a16:colId xmlns:a16="http://schemas.microsoft.com/office/drawing/2014/main" val="20003"/>
                    </a:ext>
                  </a:extLst>
                </a:gridCol>
                <a:gridCol w="1765122">
                  <a:extLst>
                    <a:ext uri="{9D8B030D-6E8A-4147-A177-3AD203B41FA5}">
                      <a16:colId xmlns:a16="http://schemas.microsoft.com/office/drawing/2014/main" val="20004"/>
                    </a:ext>
                  </a:extLst>
                </a:gridCol>
                <a:gridCol w="1756743">
                  <a:extLst>
                    <a:ext uri="{9D8B030D-6E8A-4147-A177-3AD203B41FA5}">
                      <a16:colId xmlns:a16="http://schemas.microsoft.com/office/drawing/2014/main" val="20005"/>
                    </a:ext>
                  </a:extLst>
                </a:gridCol>
                <a:gridCol w="1765122">
                  <a:extLst>
                    <a:ext uri="{9D8B030D-6E8A-4147-A177-3AD203B41FA5}">
                      <a16:colId xmlns:a16="http://schemas.microsoft.com/office/drawing/2014/main" val="20006"/>
                    </a:ext>
                  </a:extLst>
                </a:gridCol>
              </a:tblGrid>
              <a:tr h="85874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tr-TR" sz="4000" b="0" i="0" u="none" strike="noStrike" cap="none" normalizeH="0" baseline="0" dirty="0">
                        <a:ln>
                          <a:noFill/>
                        </a:ln>
                        <a:solidFill>
                          <a:schemeClr val="tx1"/>
                        </a:solidFill>
                        <a:effectLst/>
                        <a:latin typeface="Arial" charset="0"/>
                      </a:endParaRPr>
                    </a:p>
                  </a:txBody>
                  <a:tcPr marT="45728" marB="45728"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grid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sz="4000" b="0" i="0" u="none" strike="noStrike" cap="none" normalizeH="0" baseline="0" dirty="0">
                          <a:ln>
                            <a:noFill/>
                          </a:ln>
                          <a:solidFill>
                            <a:schemeClr val="tx1"/>
                          </a:solidFill>
                          <a:effectLst/>
                          <a:latin typeface="Arial" charset="0"/>
                          <a:cs typeface="Times New Roman" pitchFamily="18" charset="0"/>
                        </a:rPr>
                        <a:t>Bir uçtaki oranlar</a:t>
                      </a:r>
                      <a:endParaRPr kumimoji="0" lang="tr-TR" sz="4000" b="0" i="0" u="none" strike="noStrike" cap="none" normalizeH="0" baseline="0" dirty="0">
                        <a:ln>
                          <a:noFill/>
                        </a:ln>
                        <a:solidFill>
                          <a:schemeClr val="tx1"/>
                        </a:solidFill>
                        <a:effectLst/>
                        <a:latin typeface="Arial" charset="0"/>
                      </a:endParaRPr>
                    </a:p>
                  </a:txBody>
                  <a:tcPr marT="45728" marB="45728"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0"/>
                  </a:ext>
                </a:extLst>
              </a:tr>
              <a:tr h="8559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tr-TR" sz="4000" b="0" i="0" u="none" strike="noStrike" cap="none" normalizeH="0" baseline="0" dirty="0">
                        <a:ln>
                          <a:noFill/>
                        </a:ln>
                        <a:solidFill>
                          <a:schemeClr val="tx1"/>
                        </a:solidFill>
                        <a:effectLst/>
                        <a:latin typeface="Arial" charset="0"/>
                      </a:endParaRPr>
                    </a:p>
                  </a:txBody>
                  <a:tcPr marT="45728" marB="45728"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0</a:t>
                      </a:r>
                      <a:r>
                        <a:rPr kumimoji="0" lang="tr-TR" sz="4000" b="0" i="0" u="none" strike="noStrike" cap="none" normalizeH="0" baseline="0" dirty="0">
                          <a:ln>
                            <a:noFill/>
                          </a:ln>
                          <a:solidFill>
                            <a:schemeClr val="tx1"/>
                          </a:solidFill>
                          <a:effectLst/>
                          <a:latin typeface="Arial" charset="0"/>
                          <a:cs typeface="Times New Roman" pitchFamily="18" charset="0"/>
                        </a:rPr>
                        <a:t>,25</a:t>
                      </a:r>
                      <a:endParaRPr kumimoji="0" lang="tr-TR" sz="4000" b="0" i="0" u="none" strike="noStrike" cap="none" normalizeH="0" baseline="0" dirty="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0,10</a:t>
                      </a:r>
                      <a:endParaRPr kumimoji="0" lang="en-US" sz="4000" b="0" i="0" u="none" strike="noStrike" cap="none" normalizeH="0" baseline="0" dirty="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0,05</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0,025</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0,01</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0,005</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8741">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itchFamily="2" charset="2"/>
                        <a:buNone/>
                        <a:tabLst/>
                      </a:pPr>
                      <a:endParaRPr kumimoji="0" lang="tr-TR" sz="4000" b="0" i="0" u="none" strike="noStrike" cap="none" normalizeH="0" baseline="0">
                        <a:ln>
                          <a:noFill/>
                        </a:ln>
                        <a:solidFill>
                          <a:schemeClr val="tx1"/>
                        </a:solidFill>
                        <a:effectLst/>
                        <a:latin typeface="Arial" charset="0"/>
                      </a:endParaRPr>
                    </a:p>
                  </a:txBody>
                  <a:tcPr marT="45728" marB="45728"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grid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tr-TR" sz="4000" b="0" i="0" u="none" strike="noStrike" cap="none" normalizeH="0" baseline="0" dirty="0">
                          <a:ln>
                            <a:noFill/>
                          </a:ln>
                          <a:solidFill>
                            <a:schemeClr val="tx1"/>
                          </a:solidFill>
                          <a:effectLst/>
                          <a:latin typeface="Arial" charset="0"/>
                          <a:cs typeface="Times New Roman" pitchFamily="18" charset="0"/>
                        </a:rPr>
                        <a:t>İki uçtaki oranlar</a:t>
                      </a:r>
                      <a:endParaRPr kumimoji="0" lang="tr-TR" sz="4000" b="0" i="0" u="none" strike="noStrike" cap="none" normalizeH="0" baseline="0" dirty="0">
                        <a:ln>
                          <a:noFill/>
                        </a:ln>
                        <a:solidFill>
                          <a:schemeClr val="tx1"/>
                        </a:solidFill>
                        <a:effectLst/>
                        <a:latin typeface="Arial" charset="0"/>
                      </a:endParaRPr>
                    </a:p>
                  </a:txBody>
                  <a:tcPr marT="45728" marB="45728"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0002"/>
                  </a:ext>
                </a:extLst>
              </a:tr>
              <a:tr h="702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sd</a:t>
                      </a:r>
                      <a:endParaRPr kumimoji="0" lang="en-US" sz="4000" b="0" i="0" u="none" strike="noStrike" cap="none" normalizeH="0" baseline="0">
                        <a:ln>
                          <a:noFill/>
                        </a:ln>
                        <a:solidFill>
                          <a:schemeClr val="tx1"/>
                        </a:solidFill>
                        <a:effectLst/>
                        <a:latin typeface="Arial" charset="0"/>
                      </a:endParaRPr>
                    </a:p>
                  </a:txBody>
                  <a:tcPr marT="45728" marB="45728"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0,50</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0,20</a:t>
                      </a:r>
                      <a:endParaRPr kumimoji="0" lang="en-US" sz="4000" b="0" i="0" u="none" strike="noStrike" cap="none" normalizeH="0" baseline="0" dirty="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0,10</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0,05</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0,02</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0,01</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2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1</a:t>
                      </a:r>
                      <a:endParaRPr kumimoji="0" lang="en-US" sz="4000" b="0" i="0" u="none" strike="noStrike" cap="none" normalizeH="0" baseline="0">
                        <a:ln>
                          <a:noFill/>
                        </a:ln>
                        <a:solidFill>
                          <a:schemeClr val="tx1"/>
                        </a:solidFill>
                        <a:effectLst/>
                        <a:latin typeface="Arial" charset="0"/>
                      </a:endParaRPr>
                    </a:p>
                  </a:txBody>
                  <a:tcPr marT="45728" marB="45728"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1,000</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3,078</a:t>
                      </a:r>
                      <a:endParaRPr kumimoji="0" lang="en-US" sz="4000" b="0" i="0" u="none" strike="noStrike" cap="none" normalizeH="0" baseline="0" dirty="0">
                        <a:ln>
                          <a:noFill/>
                        </a:ln>
                        <a:solidFill>
                          <a:schemeClr val="tx1"/>
                        </a:solidFill>
                        <a:effectLst/>
                        <a:latin typeface="Arial" charset="0"/>
                      </a:endParaRP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6,314</a:t>
                      </a:r>
                      <a:endParaRPr kumimoji="0" lang="en-US" sz="4000" b="0" i="0" u="none" strike="noStrike" cap="none" normalizeH="0" baseline="0" dirty="0">
                        <a:ln>
                          <a:noFill/>
                        </a:ln>
                        <a:solidFill>
                          <a:schemeClr val="tx1"/>
                        </a:solidFill>
                        <a:effectLst/>
                        <a:latin typeface="Arial" charset="0"/>
                      </a:endParaRP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12,706</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31,821</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63,657</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4"/>
                  </a:ext>
                </a:extLst>
              </a:tr>
              <a:tr h="702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2</a:t>
                      </a:r>
                      <a:endParaRPr kumimoji="0" lang="en-US" sz="4000" b="0" i="0" u="none" strike="noStrike" cap="none" normalizeH="0" baseline="0">
                        <a:ln>
                          <a:noFill/>
                        </a:ln>
                        <a:solidFill>
                          <a:schemeClr val="tx1"/>
                        </a:solidFill>
                        <a:effectLst/>
                        <a:latin typeface="Arial" charset="0"/>
                      </a:endParaRPr>
                    </a:p>
                  </a:txBody>
                  <a:tcPr marT="45728" marB="45728"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0,816</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1,886</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2,920</a:t>
                      </a:r>
                      <a:endParaRPr kumimoji="0" lang="en-US" sz="4000" b="0" i="0" u="none" strike="noStrike" cap="none" normalizeH="0" baseline="0" dirty="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4,303</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6,965</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9,925</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702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3</a:t>
                      </a:r>
                      <a:endParaRPr kumimoji="0" lang="en-US" sz="4000" b="0" i="0" u="none" strike="noStrike" cap="none" normalizeH="0" baseline="0">
                        <a:ln>
                          <a:noFill/>
                        </a:ln>
                        <a:solidFill>
                          <a:schemeClr val="tx1"/>
                        </a:solidFill>
                        <a:effectLst/>
                        <a:latin typeface="Arial" charset="0"/>
                      </a:endParaRPr>
                    </a:p>
                  </a:txBody>
                  <a:tcPr marT="45728" marB="45728"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0,765</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1,638</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2,353</a:t>
                      </a:r>
                      <a:endParaRPr kumimoji="0" lang="en-US" sz="4000" b="0" i="0" u="none" strike="noStrike" cap="none" normalizeH="0" baseline="0" dirty="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3,182</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4,541</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5,841</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702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4</a:t>
                      </a:r>
                      <a:endParaRPr kumimoji="0" lang="en-US" sz="4000" b="0" i="0" u="none" strike="noStrike" cap="none" normalizeH="0" baseline="0">
                        <a:ln>
                          <a:noFill/>
                        </a:ln>
                        <a:solidFill>
                          <a:schemeClr val="tx1"/>
                        </a:solidFill>
                        <a:effectLst/>
                        <a:latin typeface="Arial" charset="0"/>
                      </a:endParaRPr>
                    </a:p>
                  </a:txBody>
                  <a:tcPr marT="45728" marB="45728"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0,741</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1,533</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2,132</a:t>
                      </a:r>
                      <a:endParaRPr kumimoji="0" lang="en-US" sz="4000" b="0" i="0" u="none" strike="noStrike" cap="none" normalizeH="0" baseline="0" dirty="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2,776</a:t>
                      </a:r>
                      <a:endParaRPr kumimoji="0" lang="en-US" sz="4000" b="0" i="0" u="none" strike="noStrike" cap="none" normalizeH="0" baseline="0" dirty="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3,747</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4,604</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70276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5</a:t>
                      </a:r>
                      <a:endParaRPr kumimoji="0" lang="en-US" sz="4000" b="0" i="0" u="none" strike="noStrike" cap="none" normalizeH="0" baseline="0">
                        <a:ln>
                          <a:noFill/>
                        </a:ln>
                        <a:solidFill>
                          <a:schemeClr val="tx1"/>
                        </a:solidFill>
                        <a:effectLst/>
                        <a:latin typeface="Arial" charset="0"/>
                      </a:endParaRPr>
                    </a:p>
                  </a:txBody>
                  <a:tcPr marT="45728" marB="45728"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0,727</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1,476</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a:ln>
                            <a:noFill/>
                          </a:ln>
                          <a:solidFill>
                            <a:schemeClr val="tx1"/>
                          </a:solidFill>
                          <a:effectLst/>
                          <a:latin typeface="Arial" charset="0"/>
                          <a:cs typeface="Times New Roman" pitchFamily="18" charset="0"/>
                        </a:rPr>
                        <a:t>2,015</a:t>
                      </a:r>
                      <a:endParaRPr kumimoji="0" lang="en-US" sz="4000" b="0" i="0" u="none" strike="noStrike" cap="none" normalizeH="0" baseline="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2,571</a:t>
                      </a:r>
                      <a:endParaRPr kumimoji="0" lang="en-US" sz="4000" b="0" i="0" u="none" strike="noStrike" cap="none" normalizeH="0" baseline="0" dirty="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3,365</a:t>
                      </a:r>
                      <a:endParaRPr kumimoji="0" lang="en-US" sz="4000" b="0" i="0" u="none" strike="noStrike" cap="none" normalizeH="0" baseline="0" dirty="0">
                        <a:ln>
                          <a:noFill/>
                        </a:ln>
                        <a:solidFill>
                          <a:schemeClr val="tx1"/>
                        </a:solidFill>
                        <a:effectLst/>
                        <a:latin typeface="Arial" charset="0"/>
                      </a:endParaRPr>
                    </a:p>
                  </a:txBody>
                  <a:tcPr marT="45728" marB="45728"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Arial" charset="0"/>
                          <a:cs typeface="Times New Roman" pitchFamily="18" charset="0"/>
                        </a:rPr>
                        <a:t>4,032</a:t>
                      </a:r>
                      <a:endParaRPr kumimoji="0" lang="en-US" sz="4000" b="0" i="0" u="none" strike="noStrike" cap="none" normalizeH="0" baseline="0" dirty="0">
                        <a:ln>
                          <a:noFill/>
                        </a:ln>
                        <a:solidFill>
                          <a:schemeClr val="tx1"/>
                        </a:solidFill>
                        <a:effectLst/>
                        <a:latin typeface="Arial" charset="0"/>
                      </a:endParaRPr>
                    </a:p>
                  </a:txBody>
                  <a:tcPr marT="45728" marB="45728"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73862700"/>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E66A19-E61C-4A7D-87E5-442FB40A3767}"/>
              </a:ext>
            </a:extLst>
          </p:cNvPr>
          <p:cNvSpPr/>
          <p:nvPr/>
        </p:nvSpPr>
        <p:spPr>
          <a:xfrm>
            <a:off x="1480457" y="3213663"/>
            <a:ext cx="20203886" cy="9149556"/>
          </a:xfrm>
          <a:prstGeom prst="rect">
            <a:avLst/>
          </a:prstGeom>
        </p:spPr>
        <p:txBody>
          <a:bodyPr wrap="square">
            <a:spAutoFit/>
          </a:bodyPr>
          <a:lstStyle/>
          <a:p>
            <a:pPr marL="0" indent="0" eaLnBrk="1" hangingPunct="1">
              <a:lnSpc>
                <a:spcPct val="80000"/>
              </a:lnSpc>
              <a:buNone/>
            </a:pPr>
            <a:r>
              <a:rPr lang="tr-TR" altLang="tr-TR" sz="4800" b="1" dirty="0"/>
              <a:t>Örnekler</a:t>
            </a:r>
          </a:p>
          <a:p>
            <a:pPr eaLnBrk="1" hangingPunct="1">
              <a:lnSpc>
                <a:spcPct val="80000"/>
              </a:lnSpc>
            </a:pPr>
            <a:r>
              <a:rPr lang="tr-TR" altLang="tr-TR" sz="4800" dirty="0" err="1"/>
              <a:t>df</a:t>
            </a:r>
            <a:r>
              <a:rPr lang="tr-TR" altLang="tr-TR" sz="4800" dirty="0"/>
              <a:t>=3 iken t dağılımının bir ucundaki %5’i t=2,353 değerinin gerisinde yer alır. Benzer şekilde dağılımın diğer ucundaki %5’i t=-2,353 değerinin gerisinde yer alır. İki uçta t-dağılımının %10’unu ayıran bölgeler, t= </a:t>
            </a:r>
            <a:r>
              <a:rPr lang="en-US" altLang="tr-TR" sz="4800" dirty="0">
                <a:cs typeface="Arial" panose="020B0604020202020204" pitchFamily="34" charset="0"/>
              </a:rPr>
              <a:t>±</a:t>
            </a:r>
            <a:r>
              <a:rPr lang="tr-TR" altLang="tr-TR" sz="4800" dirty="0"/>
              <a:t>2,353 değerlerinin gerisinde yer alır. </a:t>
            </a:r>
          </a:p>
          <a:p>
            <a:pPr eaLnBrk="1" hangingPunct="1">
              <a:lnSpc>
                <a:spcPct val="80000"/>
              </a:lnSpc>
            </a:pPr>
            <a:r>
              <a:rPr lang="tr-TR" altLang="tr-TR" sz="4800" dirty="0" err="1"/>
              <a:t>sd</a:t>
            </a:r>
            <a:r>
              <a:rPr lang="tr-TR" altLang="tr-TR" sz="4800" dirty="0"/>
              <a:t> değeri arttıkça t dağılımı normal dağılıma yaklaşır. İki uçta dağılımın %5’ini ayıran t değerlerinin bulunduğu sütunu inceleyelim. </a:t>
            </a:r>
            <a:r>
              <a:rPr lang="tr-TR" altLang="tr-TR" sz="4800" dirty="0" err="1"/>
              <a:t>sd</a:t>
            </a:r>
            <a:r>
              <a:rPr lang="tr-TR" altLang="tr-TR" sz="4800" dirty="0"/>
              <a:t>=1 için uçlardaki %5’lik kısmı ayıran değer t=12,706’dır. Sütun boyunca aşağıya doğru indiğimizde t değeri gittikçe küçülür ve sonunda </a:t>
            </a:r>
            <a:r>
              <a:rPr lang="en-US" altLang="tr-TR" sz="4800" dirty="0">
                <a:cs typeface="Arial" panose="020B0604020202020204" pitchFamily="34" charset="0"/>
              </a:rPr>
              <a:t>±</a:t>
            </a:r>
            <a:r>
              <a:rPr lang="tr-TR" altLang="tr-TR" sz="4800" dirty="0">
                <a:cs typeface="Arial" panose="020B0604020202020204" pitchFamily="34" charset="0"/>
              </a:rPr>
              <a:t>1,96’ya ulaşır. Bu değer, normal dağılımda uç %5’i ayıran z-puanlarıdır. </a:t>
            </a:r>
            <a:r>
              <a:rPr lang="tr-TR" altLang="tr-TR" sz="4800" dirty="0" err="1">
                <a:cs typeface="Arial" panose="020B0604020202020204" pitchFamily="34" charset="0"/>
              </a:rPr>
              <a:t>sd</a:t>
            </a:r>
            <a:r>
              <a:rPr lang="tr-TR" altLang="tr-TR" sz="4800" dirty="0">
                <a:cs typeface="Arial" panose="020B0604020202020204" pitchFamily="34" charset="0"/>
              </a:rPr>
              <a:t> yeterince büyük olduğunda t dağılımı ve z dağılımı arasındaki fark ihmal edilebilir. </a:t>
            </a:r>
          </a:p>
          <a:p>
            <a:pPr eaLnBrk="1" hangingPunct="1">
              <a:lnSpc>
                <a:spcPct val="80000"/>
              </a:lnSpc>
            </a:pPr>
            <a:r>
              <a:rPr lang="tr-TR" altLang="tr-TR" sz="4800" dirty="0">
                <a:cs typeface="Arial" panose="020B0604020202020204" pitchFamily="34" charset="0"/>
              </a:rPr>
              <a:t>t dağılımında her </a:t>
            </a:r>
            <a:r>
              <a:rPr lang="tr-TR" altLang="tr-TR" sz="4800" dirty="0" err="1">
                <a:cs typeface="Arial" panose="020B0604020202020204" pitchFamily="34" charset="0"/>
              </a:rPr>
              <a:t>sd’ye</a:t>
            </a:r>
            <a:r>
              <a:rPr lang="tr-TR" altLang="tr-TR" sz="4800" dirty="0">
                <a:cs typeface="Arial" panose="020B0604020202020204" pitchFamily="34" charset="0"/>
              </a:rPr>
              <a:t> karşılık gelen değerler verilmeyebilir. Bu durumda en yakın (büyük ve küçük) </a:t>
            </a:r>
            <a:r>
              <a:rPr lang="tr-TR" altLang="tr-TR" sz="4800" dirty="0" err="1">
                <a:cs typeface="Arial" panose="020B0604020202020204" pitchFamily="34" charset="0"/>
              </a:rPr>
              <a:t>sd’ye</a:t>
            </a:r>
            <a:r>
              <a:rPr lang="tr-TR" altLang="tr-TR" sz="4800" dirty="0">
                <a:cs typeface="Arial" panose="020B0604020202020204" pitchFamily="34" charset="0"/>
              </a:rPr>
              <a:t> karşılık gelen t değerlerinden büyük olanı kullanılır</a:t>
            </a:r>
            <a:endParaRPr lang="en-US" sz="4800" dirty="0"/>
          </a:p>
        </p:txBody>
      </p:sp>
    </p:spTree>
    <p:extLst>
      <p:ext uri="{BB962C8B-B14F-4D97-AF65-F5344CB8AC3E}">
        <p14:creationId xmlns:p14="http://schemas.microsoft.com/office/powerpoint/2010/main" val="3937512404"/>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9EC0F645-FD1B-4689-BE6C-20FCCF3953F8}"/>
              </a:ext>
            </a:extLst>
          </p:cNvPr>
          <p:cNvPicPr>
            <a:picLocks noChangeAspect="1"/>
          </p:cNvPicPr>
          <p:nvPr/>
        </p:nvPicPr>
        <p:blipFill rotWithShape="1">
          <a:blip r:embed="rId3">
            <a:extLst>
              <a:ext uri="{28A0092B-C50C-407E-A947-70E740481C1C}">
                <a14:useLocalDpi xmlns:a14="http://schemas.microsoft.com/office/drawing/2010/main" val="0"/>
              </a:ext>
            </a:extLst>
          </a:blip>
          <a:srcRect r="57639" b="74689"/>
          <a:stretch/>
        </p:blipFill>
        <p:spPr>
          <a:xfrm>
            <a:off x="2674671" y="3712742"/>
            <a:ext cx="18577240" cy="8413944"/>
          </a:xfrm>
          <a:prstGeom prst="rect">
            <a:avLst/>
          </a:prstGeom>
        </p:spPr>
      </p:pic>
      <p:sp>
        <p:nvSpPr>
          <p:cNvPr id="4" name="TextBox 3">
            <a:extLst>
              <a:ext uri="{FF2B5EF4-FFF2-40B4-BE49-F238E27FC236}">
                <a16:creationId xmlns:a16="http://schemas.microsoft.com/office/drawing/2014/main" id="{9A6372DB-62C8-41E3-B49C-5DAC3C992B8D}"/>
              </a:ext>
            </a:extLst>
          </p:cNvPr>
          <p:cNvSpPr txBox="1"/>
          <p:nvPr/>
        </p:nvSpPr>
        <p:spPr>
          <a:xfrm>
            <a:off x="2264229" y="1894114"/>
            <a:ext cx="19681371" cy="13890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t </a:t>
            </a:r>
            <a:r>
              <a:rPr lang="tr-TR" b="1" dirty="0"/>
              <a:t>istatistiği</a:t>
            </a:r>
            <a:r>
              <a:rPr kumimoji="0" lang="tr-TR" sz="5600" b="1" i="0" u="none" strike="noStrike" cap="none" spc="0" normalizeH="0" baseline="0" dirty="0">
                <a:ln>
                  <a:noFill/>
                </a:ln>
                <a:solidFill>
                  <a:srgbClr val="000000"/>
                </a:solidFill>
                <a:effectLst/>
                <a:uFillTx/>
                <a:latin typeface="+mn-lt"/>
                <a:ea typeface="+mn-ea"/>
                <a:cs typeface="+mn-cs"/>
                <a:sym typeface="Interstate"/>
              </a:rPr>
              <a:t> ile hipotez testi</a:t>
            </a:r>
            <a:endParaRPr kumimoji="0" lang="en-US" sz="5600" b="1"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411777736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647CB-EC5D-477B-82EB-4D16A72CBBB9}"/>
              </a:ext>
            </a:extLst>
          </p:cNvPr>
          <p:cNvSpPr txBox="1"/>
          <p:nvPr/>
        </p:nvSpPr>
        <p:spPr>
          <a:xfrm>
            <a:off x="1393371" y="4397829"/>
            <a:ext cx="21401315" cy="595034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r>
              <a:rPr lang="tr-TR" dirty="0"/>
              <a:t>Deney öncesinde evrenin yalnızca ortalamasını biliyoruz </a:t>
            </a:r>
            <a:r>
              <a:rPr lang="tr-TR" dirty="0" err="1"/>
              <a:t>varyansını</a:t>
            </a:r>
            <a:r>
              <a:rPr lang="tr-TR" dirty="0"/>
              <a:t> bilmiyoruz</a:t>
            </a:r>
            <a:endParaRPr kumimoji="0" lang="tr-TR" sz="5600" b="0" i="0" u="none" strike="noStrike" cap="none" spc="0" normalizeH="0" baseline="0" dirty="0">
              <a:ln>
                <a:noFill/>
              </a:ln>
              <a:solidFill>
                <a:srgbClr val="000000"/>
              </a:solidFill>
              <a:effectLst/>
              <a:uFillTx/>
              <a:latin typeface="+mn-lt"/>
              <a:ea typeface="+mn-ea"/>
              <a:cs typeface="+mn-cs"/>
              <a:sym typeface="Interstate"/>
            </a:endParaRPr>
          </a:p>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kumimoji="0" lang="tr-TR" sz="5600" b="0" i="0" u="none" strike="noStrike" cap="none" spc="0" normalizeH="0" baseline="0" dirty="0">
                <a:ln>
                  <a:noFill/>
                </a:ln>
                <a:solidFill>
                  <a:srgbClr val="000000"/>
                </a:solidFill>
                <a:effectLst/>
                <a:uFillTx/>
                <a:latin typeface="+mn-lt"/>
                <a:ea typeface="+mn-ea"/>
                <a:cs typeface="+mn-cs"/>
                <a:sym typeface="Interstate"/>
              </a:rPr>
              <a:t>t istatistiği bazen bilinmeyen evrenler için de kullanılabilir.</a:t>
            </a:r>
          </a:p>
          <a:p>
            <a:pPr lvl="1" indent="-457200"/>
            <a:r>
              <a:rPr lang="tr-TR" dirty="0"/>
              <a:t>Hipotezler bir teoriden gelebilir veya mantıksal olarak belirlenebilir.</a:t>
            </a:r>
          </a:p>
          <a:p>
            <a:endParaRPr kumimoji="0" lang="en-US"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1568156083"/>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5D5253-6760-40D4-B4D1-8F7D5B6C9481}"/>
              </a:ext>
            </a:extLst>
          </p:cNvPr>
          <p:cNvSpPr txBox="1"/>
          <p:nvPr/>
        </p:nvSpPr>
        <p:spPr>
          <a:xfrm>
            <a:off x="1088571" y="2699657"/>
            <a:ext cx="22925315" cy="861569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Hipotez Testinin Aşamaları</a:t>
            </a:r>
          </a:p>
          <a:p>
            <a:pPr marL="914400" marR="0" indent="-914400" algn="l" defTabSz="914400" rtl="0" fontAlgn="auto" latinLnBrk="0" hangingPunct="0">
              <a:lnSpc>
                <a:spcPct val="110000"/>
              </a:lnSpc>
              <a:spcBef>
                <a:spcPts val="2000"/>
              </a:spcBef>
              <a:spcAft>
                <a:spcPts val="0"/>
              </a:spcAft>
              <a:buClrTx/>
              <a:buSzPct val="100000"/>
              <a:buAutoNum type="arabicPeriod"/>
              <a:tabLst/>
            </a:pPr>
            <a:r>
              <a:rPr lang="tr-TR" dirty="0"/>
              <a:t>Evren dağılım özelliklerinin belirlenmesi</a:t>
            </a:r>
          </a:p>
          <a:p>
            <a:pPr marL="914400" marR="0" indent="-914400" algn="l" defTabSz="914400" rtl="0" fontAlgn="auto" latinLnBrk="0" hangingPunct="0">
              <a:lnSpc>
                <a:spcPct val="110000"/>
              </a:lnSpc>
              <a:spcBef>
                <a:spcPts val="2000"/>
              </a:spcBef>
              <a:spcAft>
                <a:spcPts val="0"/>
              </a:spcAft>
              <a:buClrTx/>
              <a:buSzPct val="100000"/>
              <a:buAutoNum type="arabicPeriod"/>
              <a:tabLst/>
            </a:pPr>
            <a:r>
              <a:rPr kumimoji="0" lang="tr-TR" sz="5600" b="0" i="0" u="none" strike="noStrike" cap="none" spc="0" normalizeH="0" baseline="0" dirty="0">
                <a:ln>
                  <a:noFill/>
                </a:ln>
                <a:solidFill>
                  <a:srgbClr val="000000"/>
                </a:solidFill>
                <a:effectLst/>
                <a:uFillTx/>
                <a:latin typeface="+mn-lt"/>
                <a:ea typeface="+mn-ea"/>
                <a:cs typeface="+mn-cs"/>
                <a:sym typeface="Interstate"/>
              </a:rPr>
              <a:t>Hipotezlerin kurulması</a:t>
            </a:r>
          </a:p>
          <a:p>
            <a:pPr marL="914400" marR="0" indent="-914400" algn="l" defTabSz="914400" rtl="0" fontAlgn="auto" latinLnBrk="0" hangingPunct="0">
              <a:lnSpc>
                <a:spcPct val="110000"/>
              </a:lnSpc>
              <a:spcBef>
                <a:spcPts val="2000"/>
              </a:spcBef>
              <a:spcAft>
                <a:spcPts val="0"/>
              </a:spcAft>
              <a:buClrTx/>
              <a:buSzPct val="100000"/>
              <a:buAutoNum type="arabicPeriod"/>
              <a:tabLst/>
            </a:pPr>
            <a:r>
              <a:rPr lang="tr-TR" dirty="0"/>
              <a:t>Karar kuralının belirlenmesi</a:t>
            </a:r>
          </a:p>
          <a:p>
            <a:pPr marL="914400" marR="0" indent="-914400" algn="l" defTabSz="914400" rtl="0" fontAlgn="auto" latinLnBrk="0" hangingPunct="0">
              <a:lnSpc>
                <a:spcPct val="110000"/>
              </a:lnSpc>
              <a:spcBef>
                <a:spcPts val="2000"/>
              </a:spcBef>
              <a:spcAft>
                <a:spcPts val="0"/>
              </a:spcAft>
              <a:buClrTx/>
              <a:buSzPct val="100000"/>
              <a:buAutoNum type="arabicPeriod"/>
              <a:tabLst/>
            </a:pPr>
            <a:r>
              <a:rPr kumimoji="0" lang="tr-TR" sz="5600" b="0" i="0" u="none" strike="noStrike" cap="none" spc="0" normalizeH="0" baseline="0" dirty="0">
                <a:ln>
                  <a:noFill/>
                </a:ln>
                <a:solidFill>
                  <a:srgbClr val="000000"/>
                </a:solidFill>
                <a:effectLst/>
                <a:uFillTx/>
                <a:latin typeface="+mn-lt"/>
                <a:ea typeface="+mn-ea"/>
                <a:cs typeface="+mn-cs"/>
                <a:sym typeface="Interstate"/>
              </a:rPr>
              <a:t>Örneklem istatistiğinin hesaplanması</a:t>
            </a:r>
          </a:p>
          <a:p>
            <a:pPr marL="914400" marR="0" indent="-914400" algn="l" defTabSz="914400" rtl="0" fontAlgn="auto" latinLnBrk="0" hangingPunct="0">
              <a:lnSpc>
                <a:spcPct val="110000"/>
              </a:lnSpc>
              <a:spcBef>
                <a:spcPts val="2000"/>
              </a:spcBef>
              <a:spcAft>
                <a:spcPts val="0"/>
              </a:spcAft>
              <a:buClrTx/>
              <a:buSzPct val="100000"/>
              <a:buAutoNum type="arabicPeriod"/>
              <a:tabLst/>
            </a:pPr>
            <a:r>
              <a:rPr lang="tr-TR" dirty="0"/>
              <a:t>Karar verme</a:t>
            </a:r>
          </a:p>
          <a:p>
            <a:pPr marL="914400" marR="0" indent="-914400" algn="l" defTabSz="914400" rtl="0" fontAlgn="auto" latinLnBrk="0" hangingPunct="0">
              <a:lnSpc>
                <a:spcPct val="110000"/>
              </a:lnSpc>
              <a:spcBef>
                <a:spcPts val="2000"/>
              </a:spcBef>
              <a:spcAft>
                <a:spcPts val="0"/>
              </a:spcAft>
              <a:buClrTx/>
              <a:buSzPct val="100000"/>
              <a:buAutoNum type="arabicPeriod"/>
              <a:tabLst/>
            </a:pPr>
            <a:r>
              <a:rPr kumimoji="0" lang="tr-TR" sz="5600" b="0" i="0" u="none" strike="noStrike" cap="none" spc="0" normalizeH="0" baseline="0" dirty="0">
                <a:ln>
                  <a:noFill/>
                </a:ln>
                <a:solidFill>
                  <a:srgbClr val="000000"/>
                </a:solidFill>
                <a:effectLst/>
                <a:uFillTx/>
                <a:latin typeface="+mn-lt"/>
                <a:ea typeface="+mn-ea"/>
                <a:cs typeface="+mn-cs"/>
                <a:sym typeface="Interstate"/>
              </a:rPr>
              <a:t>Sonuçların yorumlanması</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599605625"/>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16"/>
          <p:cNvSpPr/>
          <p:nvPr/>
        </p:nvSpPr>
        <p:spPr>
          <a:xfrm>
            <a:off x="1549400" y="2531110"/>
            <a:ext cx="10495181" cy="1181860"/>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p>
            <a:pPr marL="0" indent="0">
              <a:lnSpc>
                <a:spcPct val="90000"/>
              </a:lnSpc>
              <a:spcBef>
                <a:spcPts val="0"/>
              </a:spcBef>
              <a:buSzTx/>
              <a:buFontTx/>
              <a:buNone/>
              <a:defRPr sz="7000" b="1"/>
            </a:pPr>
            <a:r>
              <a:rPr lang="tr-TR" altLang="tr-TR" sz="7200" dirty="0"/>
              <a:t>Hipotez testi ve tahmin</a:t>
            </a:r>
            <a:endParaRPr dirty="0">
              <a:latin typeface="Arial" charset="0"/>
              <a:ea typeface="Arial" charset="0"/>
              <a:cs typeface="Arial" charset="0"/>
            </a:endParaRPr>
          </a:p>
        </p:txBody>
      </p:sp>
      <p:sp>
        <p:nvSpPr>
          <p:cNvPr id="5" name="Shape 317"/>
          <p:cNvSpPr/>
          <p:nvPr/>
        </p:nvSpPr>
        <p:spPr>
          <a:xfrm>
            <a:off x="1581747" y="3729201"/>
            <a:ext cx="21800768" cy="8876456"/>
          </a:xfrm>
          <a:prstGeom prst="rect">
            <a:avLst/>
          </a:prstGeom>
          <a:ln w="25400">
            <a:miter lim="400000"/>
          </a:ln>
          <a:extLst>
            <a:ext uri="{C572A759-6A51-4108-AA02-DFA0A04FC94B}">
              <ma14:wrappingTextBoxFlag xmlns:ma14="http://schemas.microsoft.com/office/mac/drawingml/2011/main" xmlns="" val="1"/>
            </a:ext>
          </a:extLst>
        </p:spPr>
        <p:txBody>
          <a:bodyPr wrap="square" lIns="45719" rIns="45719">
            <a:spAutoFit/>
          </a:bodyPr>
          <a:lstStyle/>
          <a:p>
            <a:pPr marL="889000" indent="-889000">
              <a:spcBef>
                <a:spcPts val="1600"/>
              </a:spcBef>
              <a:buClr>
                <a:srgbClr val="FF2600"/>
              </a:buClr>
            </a:pPr>
            <a:endParaRPr lang="tr-TR" sz="4800" dirty="0">
              <a:solidFill>
                <a:schemeClr val="tx1"/>
              </a:solidFill>
              <a:latin typeface="Arial" charset="0"/>
              <a:ea typeface="Arial" charset="0"/>
              <a:cs typeface="Arial" charset="0"/>
            </a:endParaRPr>
          </a:p>
        </p:txBody>
      </p:sp>
      <p:sp>
        <p:nvSpPr>
          <p:cNvPr id="3" name="Dikdörtgen 2"/>
          <p:cNvSpPr/>
          <p:nvPr/>
        </p:nvSpPr>
        <p:spPr>
          <a:xfrm>
            <a:off x="555171" y="3729202"/>
            <a:ext cx="22435458" cy="8209427"/>
          </a:xfrm>
          <a:prstGeom prst="rect">
            <a:avLst/>
          </a:prstGeom>
        </p:spPr>
        <p:txBody>
          <a:bodyPr wrap="square">
            <a:spAutoFit/>
          </a:bodyPr>
          <a:lstStyle/>
          <a:p>
            <a:pPr eaLnBrk="1" hangingPunct="1">
              <a:lnSpc>
                <a:spcPct val="80000"/>
              </a:lnSpc>
            </a:pPr>
            <a:r>
              <a:rPr lang="tr-TR" altLang="tr-TR" sz="4800" u="sng" dirty="0">
                <a:latin typeface="Arial" panose="020B0604020202020204" pitchFamily="34" charset="0"/>
                <a:cs typeface="Arial" panose="020B0604020202020204" pitchFamily="34" charset="0"/>
              </a:rPr>
              <a:t>Tahmin:</a:t>
            </a:r>
            <a:r>
              <a:rPr lang="tr-TR" altLang="tr-TR" sz="4800" dirty="0">
                <a:latin typeface="Arial" panose="020B0604020202020204" pitchFamily="34" charset="0"/>
                <a:cs typeface="Arial" panose="020B0604020202020204" pitchFamily="34" charset="0"/>
              </a:rPr>
              <a:t> Örneklem istatistiğini kullanarak evren parametresi hakkında tahminde bulunma yöntemlerine denir. </a:t>
            </a:r>
          </a:p>
          <a:p>
            <a:pPr eaLnBrk="1" hangingPunct="1">
              <a:lnSpc>
                <a:spcPct val="80000"/>
              </a:lnSpc>
            </a:pPr>
            <a:r>
              <a:rPr lang="tr-TR" altLang="tr-TR" sz="4800" u="sng" dirty="0">
                <a:latin typeface="Arial" panose="020B0604020202020204" pitchFamily="34" charset="0"/>
                <a:cs typeface="Arial" panose="020B0604020202020204" pitchFamily="34" charset="0"/>
              </a:rPr>
              <a:t>Nokta tahmini:</a:t>
            </a:r>
            <a:r>
              <a:rPr lang="tr-TR" altLang="tr-TR" sz="4800" dirty="0">
                <a:latin typeface="Arial" panose="020B0604020202020204" pitchFamily="34" charset="0"/>
                <a:cs typeface="Arial" panose="020B0604020202020204" pitchFamily="34" charset="0"/>
              </a:rPr>
              <a:t> Bilinmeyen miktarı tahmin etmek için tek bir sayı değerinin kullanıldığı durumlardır. Nokta tahmini kesin bir değeri belirtir; ancak bu tahminin doğruluğuna fazla güvenemeyiz. </a:t>
            </a:r>
          </a:p>
          <a:p>
            <a:pPr eaLnBrk="1" hangingPunct="1">
              <a:lnSpc>
                <a:spcPct val="80000"/>
              </a:lnSpc>
            </a:pPr>
            <a:r>
              <a:rPr lang="tr-TR" altLang="tr-TR" sz="4800" u="sng" dirty="0">
                <a:latin typeface="Arial" panose="020B0604020202020204" pitchFamily="34" charset="0"/>
                <a:cs typeface="Arial" panose="020B0604020202020204" pitchFamily="34" charset="0"/>
              </a:rPr>
              <a:t>Aralık tahmini:</a:t>
            </a:r>
            <a:r>
              <a:rPr lang="tr-TR" altLang="tr-TR" sz="4800" dirty="0">
                <a:latin typeface="Arial" panose="020B0604020202020204" pitchFamily="34" charset="0"/>
                <a:cs typeface="Arial" panose="020B0604020202020204" pitchFamily="34" charset="0"/>
              </a:rPr>
              <a:t> Bilinmeyen miktarı tahmin etmek için birden fazla sayı değerinin kullanıldığı durumlardır. Aralık tahmininde tahminin doğruluğuna olan güven artar, ancak kesinlik azalır. </a:t>
            </a:r>
          </a:p>
          <a:p>
            <a:pPr eaLnBrk="1" hangingPunct="1">
              <a:lnSpc>
                <a:spcPct val="80000"/>
              </a:lnSpc>
              <a:buFont typeface="Wingdings" panose="05000000000000000000" pitchFamily="2" charset="2"/>
              <a:buNone/>
            </a:pPr>
            <a:r>
              <a:rPr lang="tr-TR" altLang="tr-TR" sz="4800" dirty="0">
                <a:latin typeface="Arial" panose="020B0604020202020204" pitchFamily="34" charset="0"/>
                <a:cs typeface="Arial" panose="020B0604020202020204" pitchFamily="34" charset="0"/>
              </a:rPr>
              <a:t>	Kesinlik ve güven arasında karşıt bir ilişki vardır. Aralık genişledikçe tahminin doğruluğuna olan güven artar, ancak tahminin kesinliği azalır.</a:t>
            </a:r>
          </a:p>
          <a:p>
            <a:pPr lvl="1" eaLnBrk="1" hangingPunct="1">
              <a:lnSpc>
                <a:spcPct val="80000"/>
              </a:lnSpc>
            </a:pPr>
            <a:r>
              <a:rPr lang="tr-TR" altLang="tr-TR" sz="4800" u="sng" dirty="0">
                <a:latin typeface="Arial" panose="020B0604020202020204" pitchFamily="34" charset="0"/>
                <a:cs typeface="Arial" panose="020B0604020202020204" pitchFamily="34" charset="0"/>
              </a:rPr>
              <a:t>Güven aralığı:</a:t>
            </a:r>
            <a:r>
              <a:rPr lang="tr-TR" altLang="tr-TR" sz="4800" dirty="0">
                <a:latin typeface="Arial" panose="020B0604020202020204" pitchFamily="34" charset="0"/>
                <a:cs typeface="Arial" panose="020B0604020202020204" pitchFamily="34" charset="0"/>
              </a:rPr>
              <a:t> Aralık tahminine kullanılan belirli güven düzeyine (veya olasılık değerine) güven aralığı denir.  </a:t>
            </a:r>
          </a:p>
        </p:txBody>
      </p:sp>
    </p:spTree>
    <p:extLst>
      <p:ext uri="{BB962C8B-B14F-4D97-AF65-F5344CB8AC3E}">
        <p14:creationId xmlns:p14="http://schemas.microsoft.com/office/powerpoint/2010/main" val="2792237247"/>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309AFD-6436-448F-9BFD-357845BD4CB9}"/>
              </a:ext>
            </a:extLst>
          </p:cNvPr>
          <p:cNvSpPr txBox="1"/>
          <p:nvPr/>
        </p:nvSpPr>
        <p:spPr>
          <a:xfrm>
            <a:off x="979714" y="1621972"/>
            <a:ext cx="21880286" cy="1109636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Örnek Araştırma: </a:t>
            </a:r>
            <a:r>
              <a:rPr kumimoji="0" lang="tr-TR" sz="4800" b="1" i="1" u="none" strike="noStrike" cap="none" spc="0" normalizeH="0" baseline="0" dirty="0">
                <a:ln>
                  <a:noFill/>
                </a:ln>
                <a:solidFill>
                  <a:srgbClr val="000000"/>
                </a:solidFill>
                <a:effectLst/>
                <a:uFillTx/>
                <a:latin typeface="+mn-lt"/>
                <a:ea typeface="+mn-ea"/>
                <a:cs typeface="+mn-cs"/>
                <a:sym typeface="Interstate"/>
              </a:rPr>
              <a:t>İyi bir tahmin boş bırakmaktan daha iyi midir? (</a:t>
            </a:r>
            <a:r>
              <a:rPr kumimoji="0" lang="tr-TR" sz="4800" i="0" u="none" strike="noStrike" cap="none" spc="0" normalizeH="0" baseline="0" dirty="0">
                <a:ln>
                  <a:noFill/>
                </a:ln>
                <a:solidFill>
                  <a:srgbClr val="000000"/>
                </a:solidFill>
                <a:effectLst/>
                <a:uFillTx/>
                <a:latin typeface="+mn-lt"/>
                <a:ea typeface="+mn-ea"/>
                <a:cs typeface="+mn-cs"/>
                <a:sym typeface="Interstate"/>
              </a:rPr>
              <a:t>Howel,2013)</a:t>
            </a:r>
            <a:r>
              <a:rPr kumimoji="0" lang="tr-TR" sz="5600" i="0" u="none" strike="noStrike" cap="none" spc="0" normalizeH="0" baseline="0" dirty="0">
                <a:ln>
                  <a:noFill/>
                </a:ln>
                <a:solidFill>
                  <a:srgbClr val="000000"/>
                </a:solidFill>
                <a:effectLst/>
                <a:uFillTx/>
                <a:latin typeface="+mn-lt"/>
                <a:ea typeface="+mn-ea"/>
                <a:cs typeface="+mn-cs"/>
                <a:sym typeface="Interstate"/>
              </a:rPr>
              <a:t> </a:t>
            </a:r>
          </a:p>
          <a:p>
            <a:pPr marL="0" indent="0">
              <a:buNone/>
            </a:pPr>
            <a:r>
              <a:rPr kumimoji="0" lang="tr-TR" sz="4800" b="0" i="0" u="none" strike="noStrike" cap="none" spc="0" normalizeH="0" baseline="0" dirty="0">
                <a:ln>
                  <a:noFill/>
                </a:ln>
                <a:solidFill>
                  <a:srgbClr val="000000"/>
                </a:solidFill>
                <a:effectLst/>
                <a:uFillTx/>
                <a:latin typeface="+mn-lt"/>
                <a:ea typeface="+mn-ea"/>
                <a:cs typeface="+mn-cs"/>
                <a:sym typeface="Interstate"/>
              </a:rPr>
              <a:t>Bir grup araştırmacı SAT sınavının okuduğunu anlama sorularının okuma becerisinin dışında başka değişkenleri de (test tekniği gibi) ölçtüğünü ileri sürmektedir </a:t>
            </a:r>
            <a:r>
              <a:rPr lang="en-US" sz="4800" dirty="0"/>
              <a:t>(Katz et al. 1990). </a:t>
            </a:r>
            <a:r>
              <a:rPr lang="tr-TR" sz="4800" dirty="0"/>
              <a:t>Bu amaçla yaptıkları çalışmalarında öğrencilere soruları okuma metinlerini olmadan vermişlerdir. Sorular 5 şıktan oluşmakta ve testte toplam 100 soru yer almaktadır. </a:t>
            </a:r>
          </a:p>
          <a:p>
            <a:pPr marL="0" indent="0">
              <a:buNone/>
            </a:pPr>
            <a:r>
              <a:rPr kumimoji="0" lang="tr-TR" sz="4800" b="0" i="0" u="none" strike="noStrike" cap="none" spc="0" normalizeH="0" baseline="0" dirty="0">
                <a:ln>
                  <a:noFill/>
                </a:ln>
                <a:solidFill>
                  <a:srgbClr val="000000"/>
                </a:solidFill>
                <a:effectLst/>
                <a:uFillTx/>
                <a:latin typeface="+mn-lt"/>
                <a:ea typeface="+mn-ea"/>
                <a:cs typeface="+mn-cs"/>
                <a:sym typeface="Interstate"/>
              </a:rPr>
              <a:t>Araştırma</a:t>
            </a:r>
            <a:r>
              <a:rPr lang="tr-TR" sz="4800" dirty="0"/>
              <a:t>nın örnekleminde 28 öğrenci yer almaktadır. 28 öğrencinin söz konusu testten aldığı ortalama puan 46 standart sapması ise 6.7 olarak hesaplanmıştır. </a:t>
            </a:r>
          </a:p>
          <a:p>
            <a:pPr marL="0" indent="0">
              <a:buNone/>
            </a:pPr>
            <a:r>
              <a:rPr kumimoji="0" lang="tr-TR" sz="4800" b="0" i="0" u="none" strike="noStrike" cap="none" spc="0" normalizeH="0" baseline="0" dirty="0">
                <a:ln>
                  <a:noFill/>
                </a:ln>
                <a:solidFill>
                  <a:srgbClr val="000000"/>
                </a:solidFill>
                <a:effectLst/>
                <a:uFillTx/>
                <a:latin typeface="+mn-lt"/>
                <a:ea typeface="+mn-ea"/>
                <a:cs typeface="+mn-cs"/>
                <a:sym typeface="Interstate"/>
              </a:rPr>
              <a:t>Eğer öğrenciler soruları tamamen rastgele cevaplandırsalardı her bir sorunun 5 seçeneği olduğundan bir soruyu doğru cevaplama olasılıkları 1/5 olurdu. Yani öğrencilerin 100 puanlık bir testten rastgele cevap ile elde edecekleri ortalamanın 20 olmasını beklerdir. </a:t>
            </a:r>
            <a:endParaRPr kumimoji="0" lang="en-US" sz="48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1231130967"/>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BFD28-69B2-4CEE-90FF-D87BB7A2CD46}"/>
              </a:ext>
            </a:extLst>
          </p:cNvPr>
          <p:cNvSpPr txBox="1"/>
          <p:nvPr/>
        </p:nvSpPr>
        <p:spPr>
          <a:xfrm>
            <a:off x="1110343" y="3200400"/>
            <a:ext cx="21662571" cy="942822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914400" marR="0" indent="-914400" algn="l" defTabSz="914400" rtl="0" fontAlgn="auto" latinLnBrk="0" hangingPunct="0">
              <a:lnSpc>
                <a:spcPct val="110000"/>
              </a:lnSpc>
              <a:spcBef>
                <a:spcPts val="2000"/>
              </a:spcBef>
              <a:spcAft>
                <a:spcPts val="0"/>
              </a:spcAft>
              <a:buClrTx/>
              <a:buSzPct val="100000"/>
              <a:buAutoNum type="arabicPeriod"/>
              <a:tabLst/>
            </a:pPr>
            <a:r>
              <a:rPr kumimoji="0" lang="tr-TR" sz="5600" b="1" i="0" u="none" strike="noStrike" cap="none" spc="0" normalizeH="0" baseline="0" dirty="0">
                <a:ln>
                  <a:noFill/>
                </a:ln>
                <a:solidFill>
                  <a:srgbClr val="000000"/>
                </a:solidFill>
                <a:effectLst/>
                <a:uFillTx/>
                <a:latin typeface="+mn-lt"/>
                <a:ea typeface="+mn-ea"/>
                <a:cs typeface="+mn-cs"/>
                <a:sym typeface="Interstate"/>
              </a:rPr>
              <a:t>Evren dağılım özelliklerinin belirlenmesi</a:t>
            </a:r>
          </a:p>
          <a:p>
            <a:r>
              <a:rPr lang="tr-TR" sz="4800" dirty="0">
                <a:latin typeface="Arial" panose="020B0604020202020204" pitchFamily="34" charset="0"/>
                <a:cs typeface="Arial" panose="020B0604020202020204" pitchFamily="34" charset="0"/>
              </a:rPr>
              <a:t>Eğer öğrenciler soruları tamamen rastgele cevaplandırsalardı her bir sorunun 5 seçeneği olduğundan bir soruyu doğru cevaplama olasılıkları 1/5 olurdu. </a:t>
            </a:r>
          </a:p>
          <a:p>
            <a:r>
              <a:rPr lang="tr-TR" sz="4800" dirty="0">
                <a:latin typeface="Arial" panose="020B0604020202020204" pitchFamily="34" charset="0"/>
                <a:cs typeface="Arial" panose="020B0604020202020204" pitchFamily="34" charset="0"/>
              </a:rPr>
              <a:t>Yani öğrencilerin 100 puanlık bir testten rastgele cevap ile elde edecekleri ortalamanın 20 olmasını beklerdir. </a:t>
            </a:r>
          </a:p>
          <a:p>
            <a:r>
              <a:rPr lang="tr-TR" sz="4800" dirty="0">
                <a:latin typeface="Arial" panose="020B0604020202020204" pitchFamily="34" charset="0"/>
                <a:cs typeface="Arial" panose="020B0604020202020204" pitchFamily="34" charset="0"/>
              </a:rPr>
              <a:t>Dolayısıyla evrende öğrencilerin ortalaması μ = 20 </a:t>
            </a:r>
            <a:r>
              <a:rPr lang="tr-TR" sz="4800" dirty="0" err="1">
                <a:latin typeface="Arial" panose="020B0604020202020204" pitchFamily="34" charset="0"/>
                <a:cs typeface="Arial" panose="020B0604020202020204" pitchFamily="34" charset="0"/>
              </a:rPr>
              <a:t>dir</a:t>
            </a:r>
            <a:r>
              <a:rPr lang="tr-TR" sz="4800" dirty="0">
                <a:latin typeface="Arial" panose="020B0604020202020204" pitchFamily="34" charset="0"/>
                <a:cs typeface="Arial" panose="020B0604020202020204" pitchFamily="34" charset="0"/>
              </a:rPr>
              <a:t>.</a:t>
            </a:r>
          </a:p>
          <a:p>
            <a:r>
              <a:rPr lang="tr-TR" sz="4800" dirty="0">
                <a:latin typeface="Arial" panose="020B0604020202020204" pitchFamily="34" charset="0"/>
                <a:cs typeface="Arial" panose="020B0604020202020204" pitchFamily="34" charset="0"/>
              </a:rPr>
              <a:t>Evrenin </a:t>
            </a:r>
            <a:r>
              <a:rPr lang="tr-TR" sz="4800" dirty="0" err="1">
                <a:latin typeface="Arial" panose="020B0604020202020204" pitchFamily="34" charset="0"/>
                <a:cs typeface="Arial" panose="020B0604020202020204" pitchFamily="34" charset="0"/>
              </a:rPr>
              <a:t>varyansını</a:t>
            </a:r>
            <a:r>
              <a:rPr lang="tr-TR" sz="4800" dirty="0">
                <a:latin typeface="Arial" panose="020B0604020202020204" pitchFamily="34" charset="0"/>
                <a:cs typeface="Arial" panose="020B0604020202020204" pitchFamily="34" charset="0"/>
              </a:rPr>
              <a:t> bilmiyoruz.</a:t>
            </a:r>
            <a:endParaRPr lang="en-US" sz="4800" dirty="0">
              <a:latin typeface="Arial" panose="020B0604020202020204" pitchFamily="34" charset="0"/>
              <a:cs typeface="Arial" panose="020B0604020202020204" pitchFamily="34" charset="0"/>
            </a:endParaRPr>
          </a:p>
          <a:p>
            <a:r>
              <a:rPr lang="en-US" sz="4800" dirty="0" err="1">
                <a:latin typeface="Arial" panose="020B0604020202020204" pitchFamily="34" charset="0"/>
                <a:cs typeface="Arial" panose="020B0604020202020204" pitchFamily="34" charset="0"/>
              </a:rPr>
              <a:t>Evrende</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puanlar</a:t>
            </a:r>
            <a:r>
              <a:rPr lang="en-US" sz="4800" dirty="0">
                <a:latin typeface="Arial" panose="020B0604020202020204" pitchFamily="34" charset="0"/>
                <a:cs typeface="Arial" panose="020B0604020202020204" pitchFamily="34" charset="0"/>
              </a:rPr>
              <a:t> normal </a:t>
            </a:r>
            <a:r>
              <a:rPr lang="en-US" sz="4800" dirty="0" err="1">
                <a:latin typeface="Arial" panose="020B0604020202020204" pitchFamily="34" charset="0"/>
                <a:cs typeface="Arial" panose="020B0604020202020204" pitchFamily="34" charset="0"/>
              </a:rPr>
              <a:t>dagilir</a:t>
            </a:r>
            <a:r>
              <a:rPr lang="en-US" sz="4800" dirty="0">
                <a:latin typeface="Arial" panose="020B0604020202020204" pitchFamily="34" charset="0"/>
                <a:cs typeface="Arial" panose="020B0604020202020204" pitchFamily="34" charset="0"/>
              </a:rPr>
              <a:t>.</a:t>
            </a:r>
            <a:endParaRPr lang="tr-TR" sz="4800" dirty="0">
              <a:latin typeface="Arial" panose="020B0604020202020204" pitchFamily="34" charset="0"/>
              <a:cs typeface="Arial" panose="020B0604020202020204" pitchFamily="34" charset="0"/>
            </a:endParaRPr>
          </a:p>
          <a:p>
            <a:r>
              <a:rPr kumimoji="0" lang="tr-TR" sz="4800" b="0" i="0" u="none" strike="noStrike" cap="none" spc="0" normalizeH="0" baseline="0" dirty="0">
                <a:ln>
                  <a:noFill/>
                </a:ln>
                <a:solidFill>
                  <a:srgbClr val="000000"/>
                </a:solidFill>
                <a:effectLst/>
                <a:uFillTx/>
                <a:latin typeface="Arial" panose="020B0604020202020204" pitchFamily="34" charset="0"/>
                <a:ea typeface="+mn-ea"/>
                <a:cs typeface="Arial" panose="020B0604020202020204" pitchFamily="34" charset="0"/>
                <a:sym typeface="Interstate"/>
              </a:rPr>
              <a:t>Bu durumda en uygun istatistik t istatistiğidir.</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542504580"/>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7AB92B-9518-4299-8F59-DF3E81CD8E5F}"/>
                  </a:ext>
                </a:extLst>
              </p:cNvPr>
              <p:cNvSpPr txBox="1"/>
              <p:nvPr/>
            </p:nvSpPr>
            <p:spPr>
              <a:xfrm>
                <a:off x="1458686" y="2569029"/>
                <a:ext cx="20421600" cy="956364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2. Hipotezlerin Kurulması</a:t>
                </a:r>
              </a:p>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H0: </a:t>
                </a:r>
                <a14:m>
                  <m:oMath xmlns:m="http://schemas.openxmlformats.org/officeDocument/2006/math">
                    <m:r>
                      <a:rPr kumimoji="0" lang="tr-TR" sz="56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Interstate"/>
                      </a:rPr>
                      <m:t>𝜇</m:t>
                    </m:r>
                    <m:r>
                      <a:rPr kumimoji="0" lang="tr-TR" sz="56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Interstate"/>
                      </a:rPr>
                      <m:t>=20    </m:t>
                    </m:r>
                  </m:oMath>
                </a14:m>
                <a:endParaRPr kumimoji="0" lang="tr-TR" sz="5600" b="0" i="0" u="none" strike="noStrike" cap="none" spc="0" normalizeH="0" baseline="0" dirty="0">
                  <a:ln>
                    <a:noFill/>
                  </a:ln>
                  <a:solidFill>
                    <a:srgbClr val="000000"/>
                  </a:solidFill>
                  <a:effectLst/>
                  <a:uFillTx/>
                  <a:latin typeface="+mn-lt"/>
                  <a:ea typeface="Cambria Math" panose="02040503050406030204" pitchFamily="18" charset="0"/>
                  <a:sym typeface="Interstate"/>
                </a:endParaRPr>
              </a:p>
              <a:p>
                <a:pPr marL="533400" lvl="1" indent="0">
                  <a:buNone/>
                </a:pPr>
                <a:r>
                  <a:rPr kumimoji="0" lang="tr-TR" b="0" i="0" u="none" strike="noStrike" cap="none" spc="0" normalizeH="0" baseline="0" dirty="0">
                    <a:ln>
                      <a:noFill/>
                    </a:ln>
                    <a:solidFill>
                      <a:srgbClr val="000000"/>
                    </a:solidFill>
                    <a:effectLst/>
                    <a:uFillTx/>
                    <a:latin typeface="+mn-lt"/>
                    <a:ea typeface="+mn-ea"/>
                    <a:cs typeface="+mn-cs"/>
                    <a:sym typeface="Interstate"/>
                  </a:rPr>
                  <a:t>Öğrenciler soruları tamamen rastgele cevaplarlar</a:t>
                </a:r>
              </a:p>
              <a:p>
                <a:pPr marL="0" marR="0" indent="0" algn="l" defTabSz="914400" rtl="0" fontAlgn="auto" latinLnBrk="0" hangingPunct="0">
                  <a:lnSpc>
                    <a:spcPct val="110000"/>
                  </a:lnSpc>
                  <a:spcBef>
                    <a:spcPts val="2000"/>
                  </a:spcBef>
                  <a:spcAft>
                    <a:spcPts val="0"/>
                  </a:spcAft>
                  <a:buClrTx/>
                  <a:buSzPct val="100000"/>
                  <a:buNone/>
                  <a:tabLst/>
                </a:pPr>
                <a:endParaRPr lang="tr-TR" dirty="0"/>
              </a:p>
              <a:p>
                <a:pPr marL="0" indent="0">
                  <a:buNone/>
                </a:pPr>
                <a:r>
                  <a:rPr kumimoji="0" lang="tr-TR" sz="5600" b="0" i="0" u="none" strike="noStrike" cap="none" spc="0" normalizeH="0" baseline="0" dirty="0">
                    <a:ln>
                      <a:noFill/>
                    </a:ln>
                    <a:solidFill>
                      <a:srgbClr val="000000"/>
                    </a:solidFill>
                    <a:effectLst/>
                    <a:uFillTx/>
                    <a:latin typeface="+mn-lt"/>
                    <a:ea typeface="+mn-ea"/>
                    <a:cs typeface="+mn-cs"/>
                    <a:sym typeface="Interstate"/>
                  </a:rPr>
                  <a:t>H1: </a:t>
                </a:r>
                <a14:m>
                  <m:oMath xmlns:m="http://schemas.openxmlformats.org/officeDocument/2006/math">
                    <m:r>
                      <a:rPr lang="tr-TR" i="1">
                        <a:latin typeface="Cambria Math" panose="02040503050406030204" pitchFamily="18" charset="0"/>
                        <a:ea typeface="Cambria Math" panose="02040503050406030204" pitchFamily="18" charset="0"/>
                      </a:rPr>
                      <m:t>𝜇</m:t>
                    </m:r>
                    <m:r>
                      <a:rPr lang="tr-TR" i="1" smtClean="0">
                        <a:latin typeface="Cambria Math" panose="02040503050406030204" pitchFamily="18" charset="0"/>
                        <a:ea typeface="Cambria Math" panose="02040503050406030204" pitchFamily="18" charset="0"/>
                      </a:rPr>
                      <m:t>≠</m:t>
                    </m:r>
                    <m:r>
                      <a:rPr lang="tr-TR" i="1">
                        <a:latin typeface="Cambria Math" panose="02040503050406030204" pitchFamily="18" charset="0"/>
                        <a:ea typeface="Cambria Math" panose="02040503050406030204" pitchFamily="18" charset="0"/>
                      </a:rPr>
                      <m:t>20 </m:t>
                    </m:r>
                  </m:oMath>
                </a14:m>
                <a:endParaRPr lang="tr-TR" i="0" dirty="0">
                  <a:latin typeface="+mn-lt"/>
                  <a:ea typeface="Cambria Math" panose="02040503050406030204" pitchFamily="18" charset="0"/>
                </a:endParaRPr>
              </a:p>
              <a:p>
                <a:pPr marL="533400" lvl="1" indent="0">
                  <a:buNone/>
                </a:pPr>
                <a:r>
                  <a:rPr kumimoji="0" lang="tr-TR" b="0" i="0" u="none" strike="noStrike" cap="none" spc="0" normalizeH="0" baseline="0" dirty="0">
                    <a:ln>
                      <a:noFill/>
                    </a:ln>
                    <a:solidFill>
                      <a:srgbClr val="000000"/>
                    </a:solidFill>
                    <a:effectLst/>
                    <a:uFillTx/>
                    <a:latin typeface="+mn-lt"/>
                    <a:ea typeface="+mn-ea"/>
                    <a:cs typeface="+mn-cs"/>
                    <a:sym typeface="Interstate"/>
                  </a:rPr>
                  <a:t>Öğrencilerin </a:t>
                </a:r>
                <a:r>
                  <a:rPr lang="tr-TR" dirty="0"/>
                  <a:t>test alma becerileri (Tahmin beceriler) onların performanslarını etkiler.</a:t>
                </a:r>
              </a:p>
              <a:p>
                <a:pPr marL="533400" lvl="1" indent="0">
                  <a:buNone/>
                </a:pPr>
                <a:r>
                  <a:rPr lang="tr-TR" dirty="0"/>
                  <a:t>Testteki sorular okuma parçasını görmeden de doğru cevaplanabilir.</a:t>
                </a:r>
              </a:p>
            </p:txBody>
          </p:sp>
        </mc:Choice>
        <mc:Fallback xmlns="">
          <p:sp>
            <p:nvSpPr>
              <p:cNvPr id="2" name="TextBox 1">
                <a:extLst>
                  <a:ext uri="{FF2B5EF4-FFF2-40B4-BE49-F238E27FC236}">
                    <a16:creationId xmlns:a16="http://schemas.microsoft.com/office/drawing/2014/main" id="{C87AB92B-9518-4299-8F59-DF3E81CD8E5F}"/>
                  </a:ext>
                </a:extLst>
              </p:cNvPr>
              <p:cNvSpPr txBox="1">
                <a:spLocks noRot="1" noChangeAspect="1" noMove="1" noResize="1" noEditPoints="1" noAdjustHandles="1" noChangeArrowheads="1" noChangeShapeType="1" noTextEdit="1"/>
              </p:cNvSpPr>
              <p:nvPr/>
            </p:nvSpPr>
            <p:spPr>
              <a:xfrm>
                <a:off x="1458686" y="2569029"/>
                <a:ext cx="20421600" cy="9563642"/>
              </a:xfrm>
              <a:prstGeom prst="rect">
                <a:avLst/>
              </a:prstGeom>
              <a:blipFill>
                <a:blip r:embed="rId2"/>
                <a:stretch>
                  <a:fillRect l="-1642" r="-1284" b="-2103"/>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4193063470"/>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FCA7BE-94B8-44A3-9259-50FAA0C57842}"/>
              </a:ext>
            </a:extLst>
          </p:cNvPr>
          <p:cNvSpPr txBox="1"/>
          <p:nvPr/>
        </p:nvSpPr>
        <p:spPr>
          <a:xfrm>
            <a:off x="1458686" y="1502229"/>
            <a:ext cx="20704628" cy="141392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3. </a:t>
            </a:r>
            <a:r>
              <a:rPr lang="tr-TR" b="1" dirty="0"/>
              <a:t>Karar kuralının belirlenmesi</a:t>
            </a:r>
          </a:p>
          <a:p>
            <a:r>
              <a:rPr lang="tr-TR" sz="4800" i="1" dirty="0"/>
              <a:t>Alfa değerinin seçilmesi</a:t>
            </a:r>
            <a:r>
              <a:rPr lang="tr-TR" sz="4800" dirty="0"/>
              <a:t>: Alfa değeri 0.05 olsun</a:t>
            </a:r>
          </a:p>
          <a:p>
            <a:r>
              <a:rPr lang="tr-TR" sz="4800" i="1" dirty="0"/>
              <a:t>Kritik t değerlerinin belirlenmesi</a:t>
            </a:r>
            <a:r>
              <a:rPr lang="tr-TR" sz="4800" dirty="0"/>
              <a:t>: Testimiz yönsüz olduğundan t tablosunda her iki uçtaki toplam alanın 0.05 (veya her bir uçtaki alanın 0.025 olduğu sütun)  olduğu sütun ile Serbestlik derecesi = N-1= 28-1= 27  olan satırda yer alan t değeri okunur. Bu değer 2.052’dir. </a:t>
            </a:r>
          </a:p>
          <a:p>
            <a:r>
              <a:rPr lang="tr-TR" sz="4800" u="sng" dirty="0"/>
              <a:t>Kritik t değerleri </a:t>
            </a:r>
            <a:r>
              <a:rPr lang="tr-TR" sz="4800" dirty="0"/>
              <a:t>-2.052 ve 2.052 </a:t>
            </a:r>
            <a:r>
              <a:rPr lang="tr-TR" sz="4800" dirty="0" err="1"/>
              <a:t>dir</a:t>
            </a:r>
            <a:r>
              <a:rPr lang="tr-TR" sz="4800" dirty="0"/>
              <a:t>.</a:t>
            </a:r>
          </a:p>
          <a:p>
            <a:r>
              <a:rPr lang="tr-TR" sz="4800" dirty="0"/>
              <a:t>Karar kuralı: </a:t>
            </a:r>
          </a:p>
          <a:p>
            <a:pPr lvl="2"/>
            <a:r>
              <a:rPr lang="tr-TR" sz="4800" dirty="0"/>
              <a:t>Örneklemden elde edilecek olan t istatistiği kritik değer olan 2.052’den büyük veya -2.052’den küçük olursa H0 reddedilir.</a:t>
            </a:r>
          </a:p>
          <a:p>
            <a:pPr lvl="2"/>
            <a:r>
              <a:rPr lang="tr-TR" sz="4800" dirty="0"/>
              <a:t>Örneklemden elde edilecek olan t istatistiği -2.052 ile 2.052 aralığında olursa H0 </a:t>
            </a:r>
            <a:r>
              <a:rPr lang="tr-TR" sz="4800" dirty="0" err="1" smtClean="0"/>
              <a:t>red</a:t>
            </a:r>
            <a:r>
              <a:rPr lang="tr-TR" sz="4800" smtClean="0"/>
              <a:t> edilemez. </a:t>
            </a:r>
            <a:endParaRPr lang="tr-TR" sz="4800" dirty="0"/>
          </a:p>
          <a:p>
            <a:pPr marL="0" indent="0">
              <a:buNone/>
            </a:pPr>
            <a:endParaRPr lang="tr-TR" sz="4800" dirty="0"/>
          </a:p>
          <a:p>
            <a:pPr marL="0" indent="0">
              <a:buNone/>
            </a:pPr>
            <a:endParaRPr lang="tr-TR" dirty="0"/>
          </a:p>
        </p:txBody>
      </p:sp>
    </p:spTree>
    <p:extLst>
      <p:ext uri="{BB962C8B-B14F-4D97-AF65-F5344CB8AC3E}">
        <p14:creationId xmlns:p14="http://schemas.microsoft.com/office/powerpoint/2010/main" val="1434794070"/>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1E7374-5CCF-47E9-95B9-E64A59FA8828}"/>
              </a:ext>
            </a:extLst>
          </p:cNvPr>
          <p:cNvSpPr txBox="1"/>
          <p:nvPr/>
        </p:nvSpPr>
        <p:spPr>
          <a:xfrm>
            <a:off x="1567543" y="2481943"/>
            <a:ext cx="22250400" cy="259352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4. Örneklem İstatistiğinin Hesaplanması</a:t>
            </a:r>
          </a:p>
          <a:p>
            <a:pPr marL="0" marR="0" indent="0" algn="l" defTabSz="914400" rtl="0" fontAlgn="auto" latinLnBrk="0" hangingPunct="0">
              <a:lnSpc>
                <a:spcPct val="110000"/>
              </a:lnSpc>
              <a:spcBef>
                <a:spcPts val="2000"/>
              </a:spcBef>
              <a:spcAft>
                <a:spcPts val="0"/>
              </a:spcAft>
              <a:buClrTx/>
              <a:buSzPct val="100000"/>
              <a:buNone/>
              <a:tabLst/>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98D2980-392B-432B-BDA4-4F8307D53AC3}"/>
                  </a:ext>
                </a:extLst>
              </p:cNvPr>
              <p:cNvSpPr/>
              <p:nvPr/>
            </p:nvSpPr>
            <p:spPr>
              <a:xfrm>
                <a:off x="4114800" y="4214562"/>
                <a:ext cx="16154400" cy="1857240"/>
              </a:xfrm>
              <a:prstGeom prst="rect">
                <a:avLst/>
              </a:prstGeom>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tr-TR" sz="4800" i="1">
                          <a:latin typeface="Cambria Math" panose="02040503050406030204" pitchFamily="18" charset="0"/>
                        </a:rPr>
                        <m:t>𝑡</m:t>
                      </m:r>
                      <m:r>
                        <a:rPr lang="tr-TR" sz="4800" i="1">
                          <a:latin typeface="Cambria Math" panose="02040503050406030204" pitchFamily="18" charset="0"/>
                        </a:rPr>
                        <m:t>=</m:t>
                      </m:r>
                      <m:f>
                        <m:fPr>
                          <m:ctrlPr>
                            <a:rPr lang="tr-TR" sz="4800" i="1">
                              <a:latin typeface="Cambria Math" panose="02040503050406030204" pitchFamily="18" charset="0"/>
                            </a:rPr>
                          </m:ctrlPr>
                        </m:fPr>
                        <m:num>
                          <m:acc>
                            <m:accPr>
                              <m:chr m:val="̅"/>
                              <m:ctrlPr>
                                <a:rPr lang="tr-TR" sz="4800" i="1">
                                  <a:latin typeface="Cambria Math" panose="02040503050406030204" pitchFamily="18" charset="0"/>
                                </a:rPr>
                              </m:ctrlPr>
                            </m:accPr>
                            <m:e>
                              <m:r>
                                <a:rPr lang="tr-TR" sz="4800" i="1">
                                  <a:latin typeface="Cambria Math" panose="02040503050406030204" pitchFamily="18" charset="0"/>
                                </a:rPr>
                                <m:t>𝑋</m:t>
                              </m:r>
                            </m:e>
                          </m:acc>
                          <m:r>
                            <a:rPr lang="tr-TR" sz="4800" i="1">
                              <a:latin typeface="Cambria Math" panose="02040503050406030204" pitchFamily="18" charset="0"/>
                            </a:rPr>
                            <m:t>−</m:t>
                          </m:r>
                          <m:r>
                            <a:rPr lang="tr-TR" sz="4800" i="1">
                              <a:latin typeface="Cambria Math" panose="02040503050406030204" pitchFamily="18" charset="0"/>
                              <a:ea typeface="Cambria Math" panose="02040503050406030204" pitchFamily="18" charset="0"/>
                            </a:rPr>
                            <m:t>𝜇</m:t>
                          </m:r>
                        </m:num>
                        <m:den>
                          <m:sSub>
                            <m:sSubPr>
                              <m:ctrlPr>
                                <a:rPr lang="tr-TR" sz="4800" i="1">
                                  <a:latin typeface="Cambria Math" panose="02040503050406030204" pitchFamily="18" charset="0"/>
                                </a:rPr>
                              </m:ctrlPr>
                            </m:sSubPr>
                            <m:e>
                              <m:r>
                                <a:rPr lang="tr-TR" sz="4800" i="1">
                                  <a:latin typeface="Cambria Math" panose="02040503050406030204" pitchFamily="18" charset="0"/>
                                </a:rPr>
                                <m:t>𝑠</m:t>
                              </m:r>
                            </m:e>
                            <m:sub>
                              <m:acc>
                                <m:accPr>
                                  <m:chr m:val="̅"/>
                                  <m:ctrlPr>
                                    <a:rPr lang="tr-TR" sz="4800" i="1">
                                      <a:latin typeface="Cambria Math" panose="02040503050406030204" pitchFamily="18" charset="0"/>
                                    </a:rPr>
                                  </m:ctrlPr>
                                </m:accPr>
                                <m:e>
                                  <m:r>
                                    <a:rPr lang="tr-TR" sz="4800" i="1">
                                      <a:latin typeface="Cambria Math" panose="02040503050406030204" pitchFamily="18" charset="0"/>
                                    </a:rPr>
                                    <m:t>𝑋</m:t>
                                  </m:r>
                                </m:e>
                              </m:acc>
                            </m:sub>
                          </m:sSub>
                        </m:den>
                      </m:f>
                      <m:r>
                        <a:rPr lang="tr-TR" sz="4800" i="1">
                          <a:latin typeface="Cambria Math" panose="02040503050406030204" pitchFamily="18" charset="0"/>
                        </a:rPr>
                        <m:t>=</m:t>
                      </m:r>
                      <m:f>
                        <m:fPr>
                          <m:ctrlPr>
                            <a:rPr lang="tr-TR" sz="4800" i="1">
                              <a:latin typeface="Cambria Math" panose="02040503050406030204" pitchFamily="18" charset="0"/>
                            </a:rPr>
                          </m:ctrlPr>
                        </m:fPr>
                        <m:num>
                          <m:r>
                            <a:rPr lang="tr-TR" sz="4800" i="1">
                              <a:latin typeface="Cambria Math" panose="02040503050406030204" pitchFamily="18" charset="0"/>
                            </a:rPr>
                            <m:t>Ö</m:t>
                          </m:r>
                          <m:r>
                            <a:rPr lang="tr-TR" sz="4800" i="1">
                              <a:latin typeface="Cambria Math" panose="02040503050406030204" pitchFamily="18" charset="0"/>
                            </a:rPr>
                            <m:t>𝑟𝑛𝑒𝑘𝑙𝑒𝑚</m:t>
                          </m:r>
                          <m:r>
                            <a:rPr lang="tr-TR" sz="4800" i="1">
                              <a:latin typeface="Cambria Math" panose="02040503050406030204" pitchFamily="18" charset="0"/>
                            </a:rPr>
                            <m:t> </m:t>
                          </m:r>
                          <m:r>
                            <a:rPr lang="tr-TR" sz="4800" i="1">
                              <a:latin typeface="Cambria Math" panose="02040503050406030204" pitchFamily="18" charset="0"/>
                            </a:rPr>
                            <m:t>𝑣𝑒𝑟𝑖𝑠𝑖</m:t>
                          </m:r>
                          <m:r>
                            <a:rPr lang="tr-TR" sz="4800" i="1">
                              <a:latin typeface="Cambria Math" panose="02040503050406030204" pitchFamily="18" charset="0"/>
                            </a:rPr>
                            <m:t> </m:t>
                          </m:r>
                          <m:r>
                            <a:rPr lang="tr-TR" sz="4800" i="1">
                              <a:latin typeface="Cambria Math" panose="02040503050406030204" pitchFamily="18" charset="0"/>
                            </a:rPr>
                            <m:t>𝑖𝑙𝑒</m:t>
                          </m:r>
                          <m:r>
                            <a:rPr lang="tr-TR" sz="4800" i="1">
                              <a:latin typeface="Cambria Math" panose="02040503050406030204" pitchFamily="18" charset="0"/>
                            </a:rPr>
                            <m:t> </m:t>
                          </m:r>
                          <m:r>
                            <a:rPr lang="tr-TR" sz="4800" i="1">
                              <a:latin typeface="Cambria Math" panose="02040503050406030204" pitchFamily="18" charset="0"/>
                            </a:rPr>
                            <m:t>h𝑖𝑝𝑜𝑡𝑒𝑧𝑖𝑛</m:t>
                          </m:r>
                          <m:r>
                            <a:rPr lang="tr-TR" sz="4800" i="1">
                              <a:latin typeface="Cambria Math" panose="02040503050406030204" pitchFamily="18" charset="0"/>
                            </a:rPr>
                            <m:t> </m:t>
                          </m:r>
                          <m:r>
                            <a:rPr lang="tr-TR" sz="4800" i="1">
                              <a:latin typeface="Cambria Math" panose="02040503050406030204" pitchFamily="18" charset="0"/>
                            </a:rPr>
                            <m:t>𝑓𝑎𝑟𝑘𝚤</m:t>
                          </m:r>
                        </m:num>
                        <m:den>
                          <m:r>
                            <a:rPr lang="tr-TR" sz="4800" i="1">
                              <a:latin typeface="Cambria Math" panose="02040503050406030204" pitchFamily="18" charset="0"/>
                            </a:rPr>
                            <m:t>𝑘𝑒𝑠𝑡𝑖𝑟𝑖𝑙𝑒𝑛</m:t>
                          </m:r>
                          <m:r>
                            <a:rPr lang="tr-TR" sz="4800" i="1">
                              <a:latin typeface="Cambria Math" panose="02040503050406030204" pitchFamily="18" charset="0"/>
                            </a:rPr>
                            <m:t> </m:t>
                          </m:r>
                          <m:r>
                            <a:rPr lang="tr-TR" sz="4800" i="1">
                              <a:latin typeface="Cambria Math" panose="02040503050406030204" pitchFamily="18" charset="0"/>
                            </a:rPr>
                            <m:t>𝑠𝑡𝑎𝑛𝑑𝑎𝑟𝑡</m:t>
                          </m:r>
                          <m:r>
                            <a:rPr lang="tr-TR" sz="4800" i="1">
                              <a:latin typeface="Cambria Math" panose="02040503050406030204" pitchFamily="18" charset="0"/>
                            </a:rPr>
                            <m:t> </m:t>
                          </m:r>
                          <m:r>
                            <a:rPr lang="tr-TR" sz="4800" i="1">
                              <a:latin typeface="Cambria Math" panose="02040503050406030204" pitchFamily="18" charset="0"/>
                            </a:rPr>
                            <m:t>h𝑎𝑡𝑎</m:t>
                          </m:r>
                        </m:den>
                      </m:f>
                    </m:oMath>
                  </m:oMathPara>
                </a14:m>
                <a:endParaRPr lang="en-US" dirty="0"/>
              </a:p>
            </p:txBody>
          </p:sp>
        </mc:Choice>
        <mc:Fallback xmlns="">
          <p:sp>
            <p:nvSpPr>
              <p:cNvPr id="3" name="Rectangle 2">
                <a:extLst>
                  <a:ext uri="{FF2B5EF4-FFF2-40B4-BE49-F238E27FC236}">
                    <a16:creationId xmlns:a16="http://schemas.microsoft.com/office/drawing/2014/main" id="{B98D2980-392B-432B-BDA4-4F8307D53AC3}"/>
                  </a:ext>
                </a:extLst>
              </p:cNvPr>
              <p:cNvSpPr>
                <a:spLocks noRot="1" noChangeAspect="1" noMove="1" noResize="1" noEditPoints="1" noAdjustHandles="1" noChangeArrowheads="1" noChangeShapeType="1" noTextEdit="1"/>
              </p:cNvSpPr>
              <p:nvPr/>
            </p:nvSpPr>
            <p:spPr>
              <a:xfrm>
                <a:off x="4114800" y="4214562"/>
                <a:ext cx="16154400" cy="185724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6B40DF-6FB8-4AAF-8785-1EC57C3F3E99}"/>
                  </a:ext>
                </a:extLst>
              </p:cNvPr>
              <p:cNvSpPr txBox="1"/>
              <p:nvPr/>
            </p:nvSpPr>
            <p:spPr>
              <a:xfrm>
                <a:off x="1915886" y="6858000"/>
                <a:ext cx="20704628" cy="71266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kumimoji="0" lang="tr-TR" sz="5600" b="0" i="0" u="none" strike="noStrike" cap="none" spc="0" normalizeH="0" baseline="0" dirty="0">
                    <a:ln>
                      <a:noFill/>
                    </a:ln>
                    <a:solidFill>
                      <a:srgbClr val="000000"/>
                    </a:solidFill>
                    <a:effectLst/>
                    <a:uFillTx/>
                    <a:latin typeface="+mn-lt"/>
                    <a:ea typeface="+mn-ea"/>
                    <a:cs typeface="+mn-cs"/>
                    <a:sym typeface="Interstate"/>
                  </a:rPr>
                  <a:t>İlk olarak kestirilen standart hata hesaplanmalıdır.</a:t>
                </a:r>
              </a:p>
              <a:p>
                <a:pPr marL="0" indent="0">
                  <a:buNone/>
                </a:pPr>
                <a14:m>
                  <m:oMathPara xmlns:m="http://schemas.openxmlformats.org/officeDocument/2006/math">
                    <m:oMathParaPr>
                      <m:jc m:val="centerGroup"/>
                    </m:oMathParaPr>
                    <m:oMath xmlns:m="http://schemas.openxmlformats.org/officeDocument/2006/math">
                      <m:sSub>
                        <m:sSubPr>
                          <m:ctrlPr>
                            <a:rPr lang="tr-TR" sz="4400" i="1">
                              <a:latin typeface="Cambria Math" panose="02040503050406030204" pitchFamily="18" charset="0"/>
                            </a:rPr>
                          </m:ctrlPr>
                        </m:sSubPr>
                        <m:e>
                          <m:r>
                            <a:rPr lang="tr-TR" sz="4400" i="1">
                              <a:latin typeface="Cambria Math" panose="02040503050406030204" pitchFamily="18" charset="0"/>
                            </a:rPr>
                            <m:t>𝑠</m:t>
                          </m:r>
                        </m:e>
                        <m:sub>
                          <m:acc>
                            <m:accPr>
                              <m:chr m:val="̅"/>
                              <m:ctrlPr>
                                <a:rPr lang="tr-TR" sz="4400" i="1">
                                  <a:latin typeface="Cambria Math" panose="02040503050406030204" pitchFamily="18" charset="0"/>
                                </a:rPr>
                              </m:ctrlPr>
                            </m:accPr>
                            <m:e>
                              <m:r>
                                <a:rPr lang="tr-TR" sz="4400" i="1">
                                  <a:latin typeface="Cambria Math" panose="02040503050406030204" pitchFamily="18" charset="0"/>
                                </a:rPr>
                                <m:t>𝑋</m:t>
                              </m:r>
                            </m:e>
                          </m:acc>
                        </m:sub>
                      </m:sSub>
                      <m:r>
                        <a:rPr lang="tr-TR" sz="4400" i="1">
                          <a:latin typeface="Cambria Math" panose="02040503050406030204" pitchFamily="18" charset="0"/>
                        </a:rPr>
                        <m:t>=</m:t>
                      </m:r>
                      <m:f>
                        <m:fPr>
                          <m:ctrlPr>
                            <a:rPr lang="tr-TR" sz="4400" i="1">
                              <a:latin typeface="Cambria Math" panose="02040503050406030204" pitchFamily="18" charset="0"/>
                            </a:rPr>
                          </m:ctrlPr>
                        </m:fPr>
                        <m:num>
                          <m:r>
                            <a:rPr lang="tr-TR" sz="4400" i="1">
                              <a:latin typeface="Cambria Math" panose="02040503050406030204" pitchFamily="18" charset="0"/>
                            </a:rPr>
                            <m:t>𝑠</m:t>
                          </m:r>
                        </m:num>
                        <m:den>
                          <m:rad>
                            <m:radPr>
                              <m:degHide m:val="on"/>
                              <m:ctrlPr>
                                <a:rPr lang="tr-TR" sz="4400" i="1">
                                  <a:latin typeface="Cambria Math" panose="02040503050406030204" pitchFamily="18" charset="0"/>
                                </a:rPr>
                              </m:ctrlPr>
                            </m:radPr>
                            <m:deg/>
                            <m:e>
                              <m:r>
                                <a:rPr lang="tr-TR" sz="4400" i="1">
                                  <a:latin typeface="Cambria Math" panose="02040503050406030204" pitchFamily="18" charset="0"/>
                                </a:rPr>
                                <m:t>𝑁</m:t>
                              </m:r>
                            </m:e>
                          </m:rad>
                        </m:den>
                      </m:f>
                      <m:r>
                        <a:rPr lang="tr-TR" sz="4400" b="0" i="0" smtClean="0">
                          <a:latin typeface="Cambria Math" panose="02040503050406030204" pitchFamily="18" charset="0"/>
                        </a:rPr>
                        <m:t>=</m:t>
                      </m:r>
                      <m:f>
                        <m:fPr>
                          <m:ctrlPr>
                            <a:rPr lang="tr-TR" sz="4400" b="0" i="1" smtClean="0">
                              <a:latin typeface="Cambria Math" panose="02040503050406030204" pitchFamily="18" charset="0"/>
                            </a:rPr>
                          </m:ctrlPr>
                        </m:fPr>
                        <m:num>
                          <m:r>
                            <a:rPr lang="tr-TR" sz="4400" b="0" i="1" smtClean="0">
                              <a:latin typeface="Cambria Math" panose="02040503050406030204" pitchFamily="18" charset="0"/>
                            </a:rPr>
                            <m:t>6.7</m:t>
                          </m:r>
                        </m:num>
                        <m:den>
                          <m:rad>
                            <m:radPr>
                              <m:degHide m:val="on"/>
                              <m:ctrlPr>
                                <a:rPr lang="tr-TR" sz="4400" b="0" i="1" smtClean="0">
                                  <a:latin typeface="Cambria Math" panose="02040503050406030204" pitchFamily="18" charset="0"/>
                                </a:rPr>
                              </m:ctrlPr>
                            </m:radPr>
                            <m:deg/>
                            <m:e>
                              <m:r>
                                <a:rPr lang="tr-TR" sz="4400" b="0" i="1" smtClean="0">
                                  <a:latin typeface="Cambria Math" panose="02040503050406030204" pitchFamily="18" charset="0"/>
                                </a:rPr>
                                <m:t>28</m:t>
                              </m:r>
                            </m:e>
                          </m:rad>
                        </m:den>
                      </m:f>
                      <m:r>
                        <a:rPr lang="tr-TR" sz="4400" b="0" i="1" smtClean="0">
                          <a:latin typeface="Cambria Math" panose="02040503050406030204" pitchFamily="18" charset="0"/>
                        </a:rPr>
                        <m:t>=1.27</m:t>
                      </m:r>
                    </m:oMath>
                  </m:oMathPara>
                </a14:m>
                <a:endParaRPr kumimoji="0" lang="tr-TR" sz="5600" b="0" i="0" u="none" strike="noStrike" cap="none" spc="0" normalizeH="0" baseline="0" dirty="0">
                  <a:ln>
                    <a:noFill/>
                  </a:ln>
                  <a:solidFill>
                    <a:srgbClr val="000000"/>
                  </a:solidFill>
                  <a:effectLst/>
                  <a:uFillTx/>
                  <a:latin typeface="+mn-lt"/>
                  <a:ea typeface="+mn-ea"/>
                  <a:cs typeface="+mn-cs"/>
                  <a:sym typeface="Interstate"/>
                </a:endParaRPr>
              </a:p>
              <a:p>
                <a:r>
                  <a:rPr lang="tr-TR" dirty="0"/>
                  <a:t>t istatistiği</a:t>
                </a:r>
              </a:p>
              <a:p>
                <a:pPr marL="0" indent="0">
                  <a:buNone/>
                </a:pPr>
                <a14:m>
                  <m:oMathPara xmlns:m="http://schemas.openxmlformats.org/officeDocument/2006/math">
                    <m:oMathParaPr>
                      <m:jc m:val="centerGroup"/>
                    </m:oMathParaPr>
                    <m:oMath xmlns:m="http://schemas.openxmlformats.org/officeDocument/2006/math">
                      <m:r>
                        <a:rPr kumimoji="0" lang="tr-TR" sz="5400" b="0" i="1" u="none" strike="noStrike" cap="none" spc="0" normalizeH="0" baseline="0" smtClean="0">
                          <a:ln>
                            <a:noFill/>
                          </a:ln>
                          <a:solidFill>
                            <a:srgbClr val="000000"/>
                          </a:solidFill>
                          <a:effectLst/>
                          <a:uFillTx/>
                          <a:latin typeface="Cambria Math" panose="02040503050406030204" pitchFamily="18" charset="0"/>
                          <a:ea typeface="+mn-ea"/>
                          <a:cs typeface="+mn-cs"/>
                          <a:sym typeface="Interstate"/>
                        </a:rPr>
                        <m:t>𝑡</m:t>
                      </m:r>
                      <m:r>
                        <a:rPr kumimoji="0" lang="tr-TR" sz="5400" b="0" i="1" u="none" strike="noStrike" cap="none" spc="0" normalizeH="0" baseline="0" smtClean="0">
                          <a:ln>
                            <a:noFill/>
                          </a:ln>
                          <a:solidFill>
                            <a:srgbClr val="000000"/>
                          </a:solidFill>
                          <a:effectLst/>
                          <a:uFillTx/>
                          <a:latin typeface="Cambria Math" panose="02040503050406030204" pitchFamily="18" charset="0"/>
                          <a:ea typeface="+mn-ea"/>
                          <a:cs typeface="+mn-cs"/>
                          <a:sym typeface="Interstate"/>
                        </a:rPr>
                        <m:t>=</m:t>
                      </m:r>
                      <m:f>
                        <m:fPr>
                          <m:ctrlPr>
                            <a:rPr kumimoji="0" lang="tr-TR" sz="5400" b="0" i="1" u="none" strike="noStrike" cap="none" spc="0" normalizeH="0" baseline="0" smtClean="0">
                              <a:ln>
                                <a:noFill/>
                              </a:ln>
                              <a:solidFill>
                                <a:srgbClr val="000000"/>
                              </a:solidFill>
                              <a:effectLst/>
                              <a:uFillTx/>
                              <a:latin typeface="Cambria Math" panose="02040503050406030204" pitchFamily="18" charset="0"/>
                              <a:ea typeface="+mn-ea"/>
                              <a:cs typeface="+mn-cs"/>
                              <a:sym typeface="Interstate"/>
                            </a:rPr>
                          </m:ctrlPr>
                        </m:fPr>
                        <m:num>
                          <m:r>
                            <a:rPr kumimoji="0" lang="tr-TR" sz="5400" b="0" i="1" u="none" strike="noStrike" cap="none" spc="0" normalizeH="0" baseline="0" smtClean="0">
                              <a:ln>
                                <a:noFill/>
                              </a:ln>
                              <a:solidFill>
                                <a:srgbClr val="000000"/>
                              </a:solidFill>
                              <a:effectLst/>
                              <a:uFillTx/>
                              <a:latin typeface="Cambria Math" panose="02040503050406030204" pitchFamily="18" charset="0"/>
                              <a:ea typeface="+mn-ea"/>
                              <a:cs typeface="+mn-cs"/>
                              <a:sym typeface="Interstate"/>
                            </a:rPr>
                            <m:t>46−20</m:t>
                          </m:r>
                        </m:num>
                        <m:den>
                          <m:r>
                            <a:rPr kumimoji="0" lang="tr-TR" sz="5400" b="0" i="1" u="none" strike="noStrike" cap="none" spc="0" normalizeH="0" baseline="0" smtClean="0">
                              <a:ln>
                                <a:noFill/>
                              </a:ln>
                              <a:solidFill>
                                <a:srgbClr val="000000"/>
                              </a:solidFill>
                              <a:effectLst/>
                              <a:uFillTx/>
                              <a:latin typeface="Cambria Math" panose="02040503050406030204" pitchFamily="18" charset="0"/>
                              <a:ea typeface="+mn-ea"/>
                              <a:cs typeface="+mn-cs"/>
                              <a:sym typeface="Interstate"/>
                            </a:rPr>
                            <m:t>1.27</m:t>
                          </m:r>
                        </m:den>
                      </m:f>
                      <m:r>
                        <a:rPr kumimoji="0" lang="tr-TR" sz="5400" b="0" i="0" u="none" strike="noStrike" cap="none" spc="0" normalizeH="0" baseline="0" smtClean="0">
                          <a:ln>
                            <a:noFill/>
                          </a:ln>
                          <a:solidFill>
                            <a:srgbClr val="000000"/>
                          </a:solidFill>
                          <a:effectLst/>
                          <a:uFillTx/>
                          <a:latin typeface="Cambria Math" panose="02040503050406030204" pitchFamily="18" charset="0"/>
                          <a:ea typeface="+mn-ea"/>
                          <a:cs typeface="+mn-cs"/>
                          <a:sym typeface="Interstate"/>
                        </a:rPr>
                        <m:t>=20.4</m:t>
                      </m:r>
                    </m:oMath>
                  </m:oMathPara>
                </a14:m>
                <a:endParaRPr kumimoji="0" lang="tr-TR" sz="5400" b="0" i="0" u="none" strike="noStrike" cap="none" spc="0" normalizeH="0" baseline="0" dirty="0">
                  <a:ln>
                    <a:noFill/>
                  </a:ln>
                  <a:solidFill>
                    <a:srgbClr val="000000"/>
                  </a:solidFill>
                  <a:effectLst/>
                  <a:uFillTx/>
                  <a:latin typeface="+mn-lt"/>
                  <a:ea typeface="+mn-ea"/>
                  <a:cs typeface="+mn-cs"/>
                  <a:sym typeface="Interstate"/>
                </a:endParaRPr>
              </a:p>
              <a:p>
                <a:pPr marL="0" marR="0" indent="0" algn="l" defTabSz="914400" rtl="0" fontAlgn="auto" latinLnBrk="0" hangingPunct="0">
                  <a:lnSpc>
                    <a:spcPct val="110000"/>
                  </a:lnSpc>
                  <a:spcBef>
                    <a:spcPts val="2000"/>
                  </a:spcBef>
                  <a:spcAft>
                    <a:spcPts val="0"/>
                  </a:spcAft>
                  <a:buClrTx/>
                  <a:buSzPct val="100000"/>
                  <a:buNone/>
                  <a:tabLst/>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4" name="TextBox 3">
                <a:extLst>
                  <a:ext uri="{FF2B5EF4-FFF2-40B4-BE49-F238E27FC236}">
                    <a16:creationId xmlns:a16="http://schemas.microsoft.com/office/drawing/2014/main" id="{9A6B40DF-6FB8-4AAF-8785-1EC57C3F3E99}"/>
                  </a:ext>
                </a:extLst>
              </p:cNvPr>
              <p:cNvSpPr txBox="1">
                <a:spLocks noRot="1" noChangeAspect="1" noMove="1" noResize="1" noEditPoints="1" noAdjustHandles="1" noChangeArrowheads="1" noChangeShapeType="1" noTextEdit="1"/>
              </p:cNvSpPr>
              <p:nvPr/>
            </p:nvSpPr>
            <p:spPr>
              <a:xfrm>
                <a:off x="1915886" y="6858000"/>
                <a:ext cx="20704628" cy="7126629"/>
              </a:xfrm>
              <a:prstGeom prst="rect">
                <a:avLst/>
              </a:prstGeom>
              <a:blipFill>
                <a:blip r:embed="rId3"/>
                <a:stretch>
                  <a:fillRect l="-1501"/>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813106225"/>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935CA5-FF9A-499A-9D94-F730156BA88F}"/>
              </a:ext>
            </a:extLst>
          </p:cNvPr>
          <p:cNvSpPr txBox="1"/>
          <p:nvPr/>
        </p:nvSpPr>
        <p:spPr>
          <a:xfrm>
            <a:off x="1611086" y="2895600"/>
            <a:ext cx="21510171" cy="638533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5. Karar verme</a:t>
            </a:r>
          </a:p>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Örneklemden elde edilen test ortalaması 46 olarak hesaplanmıştır. </a:t>
            </a:r>
            <a:r>
              <a:rPr lang="tr-TR" dirty="0"/>
              <a:t>Bu puana karşılık gelen t istatistiği ise 20.6’dır. Örneklemden elde edilen t istatistiği kritik t değeri olan 2.052’den büyük olduğu için H0 reddedilir. Dolayısıyla öğrenciler şans başarısından daha yüksek performans göstermiştir. </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421511683"/>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F26AF5-AB04-489E-BD20-7E57334593FB}"/>
                  </a:ext>
                </a:extLst>
              </p:cNvPr>
              <p:cNvSpPr txBox="1"/>
              <p:nvPr/>
            </p:nvSpPr>
            <p:spPr>
              <a:xfrm>
                <a:off x="1110343" y="2677886"/>
                <a:ext cx="20661086" cy="81905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6. Yorumlama</a:t>
                </a:r>
              </a:p>
              <a:p>
                <a:r>
                  <a:rPr lang="tr-TR" dirty="0"/>
                  <a:t>İstatistiksel anlamlılığın yanı sıra pratik anlamlılık da önemlidir.</a:t>
                </a:r>
              </a:p>
              <a:p>
                <a:pPr marL="0" indent="0">
                  <a:buNone/>
                </a:pPr>
                <a:r>
                  <a:rPr kumimoji="0" lang="tr-TR" sz="5400" b="0" i="0" u="none" strike="noStrike" cap="none" spc="0" normalizeH="0" baseline="0" dirty="0">
                    <a:ln>
                      <a:noFill/>
                    </a:ln>
                    <a:solidFill>
                      <a:srgbClr val="000000"/>
                    </a:solidFill>
                    <a:effectLst/>
                    <a:uFillTx/>
                    <a:latin typeface="+mn-lt"/>
                    <a:ea typeface="+mn-ea"/>
                    <a:cs typeface="+mn-cs"/>
                    <a:sym typeface="Interstate"/>
                  </a:rPr>
                  <a:t>Etki büyüklüğü:</a:t>
                </a:r>
              </a:p>
              <a:p>
                <a:pPr marL="0" indent="0">
                  <a:buNone/>
                </a:pPr>
                <a:r>
                  <a:rPr lang="tr-TR" sz="5400" dirty="0" err="1"/>
                  <a:t>Cohen</a:t>
                </a:r>
                <a:r>
                  <a:rPr lang="tr-TR" sz="5400" dirty="0"/>
                  <a:t> d= </a:t>
                </a:r>
                <a14:m>
                  <m:oMath xmlns:m="http://schemas.openxmlformats.org/officeDocument/2006/math">
                    <m:f>
                      <m:fPr>
                        <m:ctrlPr>
                          <a:rPr lang="en-US" sz="5400" i="1">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tr-TR" sz="5400">
                            <a:latin typeface="Cambria Math" panose="02040503050406030204" pitchFamily="18" charset="0"/>
                            <a:ea typeface="Calibri" panose="020F0502020204030204" pitchFamily="34" charset="0"/>
                            <a:cs typeface="Times New Roman" panose="02020603050405020304" pitchFamily="18" charset="0"/>
                          </a:rPr>
                          <m:t>Ortalamalar</m:t>
                        </m:r>
                        <m:r>
                          <a:rPr lang="tr-TR" sz="5400">
                            <a:latin typeface="Cambria Math" panose="02040503050406030204" pitchFamily="18" charset="0"/>
                            <a:ea typeface="Calibri" panose="020F0502020204030204" pitchFamily="34" charset="0"/>
                            <a:cs typeface="Times New Roman" panose="02020603050405020304" pitchFamily="18" charset="0"/>
                          </a:rPr>
                          <m:t> </m:t>
                        </m:r>
                        <m:r>
                          <m:rPr>
                            <m:sty m:val="p"/>
                          </m:rPr>
                          <a:rPr lang="tr-TR" sz="5400">
                            <a:latin typeface="Cambria Math" panose="02040503050406030204" pitchFamily="18" charset="0"/>
                            <a:ea typeface="Calibri" panose="020F0502020204030204" pitchFamily="34" charset="0"/>
                            <a:cs typeface="Times New Roman" panose="02020603050405020304" pitchFamily="18" charset="0"/>
                          </a:rPr>
                          <m:t>aras</m:t>
                        </m:r>
                        <m:r>
                          <a:rPr lang="tr-TR" sz="5400">
                            <a:latin typeface="Cambria Math" panose="02040503050406030204" pitchFamily="18" charset="0"/>
                            <a:ea typeface="Calibri" panose="020F0502020204030204" pitchFamily="34" charset="0"/>
                            <a:cs typeface="Times New Roman" panose="02020603050405020304" pitchFamily="18" charset="0"/>
                          </a:rPr>
                          <m:t>𝚤</m:t>
                        </m:r>
                        <m:r>
                          <a:rPr lang="tr-TR" sz="5400">
                            <a:latin typeface="Cambria Math" panose="02040503050406030204" pitchFamily="18" charset="0"/>
                            <a:ea typeface="Calibri" panose="020F0502020204030204" pitchFamily="34" charset="0"/>
                            <a:cs typeface="Times New Roman" panose="02020603050405020304" pitchFamily="18" charset="0"/>
                          </a:rPr>
                          <m:t> </m:t>
                        </m:r>
                        <m:r>
                          <m:rPr>
                            <m:sty m:val="p"/>
                          </m:rPr>
                          <a:rPr lang="tr-TR" sz="5400">
                            <a:latin typeface="Cambria Math" panose="02040503050406030204" pitchFamily="18" charset="0"/>
                            <a:ea typeface="Calibri" panose="020F0502020204030204" pitchFamily="34" charset="0"/>
                            <a:cs typeface="Times New Roman" panose="02020603050405020304" pitchFamily="18" charset="0"/>
                          </a:rPr>
                          <m:t>fark</m:t>
                        </m:r>
                      </m:num>
                      <m:den>
                        <m:r>
                          <m:rPr>
                            <m:sty m:val="p"/>
                          </m:rPr>
                          <a:rPr lang="en-US" sz="5400">
                            <a:latin typeface="Cambria Math" panose="02040503050406030204" pitchFamily="18" charset="0"/>
                            <a:ea typeface="Calibri" panose="020F0502020204030204" pitchFamily="34" charset="0"/>
                            <a:cs typeface="Times New Roman" panose="02020603050405020304" pitchFamily="18" charset="0"/>
                          </a:rPr>
                          <m:t>standa</m:t>
                        </m:r>
                        <m:r>
                          <a:rPr lang="tr-TR" sz="5400" i="1">
                            <a:latin typeface="Cambria Math" panose="02040503050406030204" pitchFamily="18" charset="0"/>
                            <a:ea typeface="Calibri" panose="020F0502020204030204" pitchFamily="34" charset="0"/>
                            <a:cs typeface="Times New Roman" panose="02020603050405020304" pitchFamily="18" charset="0"/>
                          </a:rPr>
                          <m:t>𝑟𝑡</m:t>
                        </m:r>
                        <m:r>
                          <a:rPr lang="tr-TR" sz="5400" i="1">
                            <a:latin typeface="Cambria Math" panose="02040503050406030204" pitchFamily="18" charset="0"/>
                            <a:ea typeface="Calibri" panose="020F0502020204030204" pitchFamily="34" charset="0"/>
                            <a:cs typeface="Times New Roman" panose="02020603050405020304" pitchFamily="18" charset="0"/>
                          </a:rPr>
                          <m:t> </m:t>
                        </m:r>
                        <m:r>
                          <a:rPr lang="tr-TR" sz="5400" i="1">
                            <a:latin typeface="Cambria Math" panose="02040503050406030204" pitchFamily="18" charset="0"/>
                            <a:ea typeface="Calibri" panose="020F0502020204030204" pitchFamily="34" charset="0"/>
                            <a:cs typeface="Times New Roman" panose="02020603050405020304" pitchFamily="18" charset="0"/>
                          </a:rPr>
                          <m:t>𝑠𝑎𝑝𝑚𝑎</m:t>
                        </m:r>
                      </m:den>
                    </m:f>
                  </m:oMath>
                </a14:m>
                <a:endParaRPr kumimoji="0" lang="tr-TR" sz="5400" b="0" i="0" u="none" strike="noStrike" cap="none" spc="0" normalizeH="0" baseline="0" dirty="0">
                  <a:ln>
                    <a:noFill/>
                  </a:ln>
                  <a:solidFill>
                    <a:srgbClr val="000000"/>
                  </a:solidFill>
                  <a:effectLst/>
                  <a:uFillTx/>
                  <a:latin typeface="+mn-lt"/>
                  <a:ea typeface="+mn-ea"/>
                  <a:cs typeface="+mn-cs"/>
                  <a:sym typeface="Interstate"/>
                </a:endParaRPr>
              </a:p>
              <a:p>
                <a:pPr marL="0" indent="0">
                  <a:buNone/>
                </a:pPr>
                <a:r>
                  <a:rPr lang="tr-TR" sz="5400" dirty="0"/>
                  <a:t>d= </a:t>
                </a:r>
                <a14:m>
                  <m:oMath xmlns:m="http://schemas.openxmlformats.org/officeDocument/2006/math">
                    <m:f>
                      <m:fPr>
                        <m:ctrlPr>
                          <a:rPr lang="en-US" sz="5400" i="1">
                            <a:latin typeface="Cambria Math" panose="02040503050406030204" pitchFamily="18" charset="0"/>
                            <a:ea typeface="Calibri" panose="020F0502020204030204" pitchFamily="34" charset="0"/>
                            <a:cs typeface="Times New Roman" panose="02020603050405020304" pitchFamily="18" charset="0"/>
                          </a:rPr>
                        </m:ctrlPr>
                      </m:fPr>
                      <m:num>
                        <m:r>
                          <a:rPr lang="tr-TR" sz="5400" b="0" i="0" smtClean="0">
                            <a:latin typeface="Cambria Math" panose="02040503050406030204" pitchFamily="18" charset="0"/>
                            <a:ea typeface="Calibri" panose="020F0502020204030204" pitchFamily="34" charset="0"/>
                            <a:cs typeface="Times New Roman" panose="02020603050405020304" pitchFamily="18" charset="0"/>
                          </a:rPr>
                          <m:t>4</m:t>
                        </m:r>
                        <m:r>
                          <a:rPr lang="tr-TR" sz="5400" b="0" i="1" smtClean="0">
                            <a:latin typeface="Cambria Math" panose="02040503050406030204" pitchFamily="18" charset="0"/>
                            <a:ea typeface="Calibri" panose="020F0502020204030204" pitchFamily="34" charset="0"/>
                            <a:cs typeface="Times New Roman" panose="02020603050405020304" pitchFamily="18" charset="0"/>
                          </a:rPr>
                          <m:t>6−20</m:t>
                        </m:r>
                      </m:num>
                      <m:den>
                        <m:r>
                          <a:rPr lang="tr-TR" sz="5400" b="0" i="0" smtClean="0">
                            <a:latin typeface="Cambria Math" panose="02040503050406030204" pitchFamily="18" charset="0"/>
                            <a:ea typeface="Calibri" panose="020F0502020204030204" pitchFamily="34" charset="0"/>
                            <a:cs typeface="Times New Roman" panose="02020603050405020304" pitchFamily="18" charset="0"/>
                          </a:rPr>
                          <m:t>6.7</m:t>
                        </m:r>
                      </m:den>
                    </m:f>
                    <m:r>
                      <a:rPr lang="tr-TR" sz="5400" b="0" i="1" smtClean="0">
                        <a:latin typeface="Cambria Math" panose="02040503050406030204" pitchFamily="18" charset="0"/>
                        <a:ea typeface="Calibri" panose="020F0502020204030204" pitchFamily="34" charset="0"/>
                        <a:cs typeface="Times New Roman" panose="02020603050405020304" pitchFamily="18" charset="0"/>
                      </a:rPr>
                      <m:t>=</m:t>
                    </m:r>
                    <m:r>
                      <a:rPr lang="tr-TR" sz="5400" b="0" i="0" smtClean="0">
                        <a:latin typeface="Cambria Math" panose="02040503050406030204" pitchFamily="18" charset="0"/>
                        <a:ea typeface="Calibri" panose="020F0502020204030204" pitchFamily="34" charset="0"/>
                        <a:cs typeface="Times New Roman" panose="02020603050405020304" pitchFamily="18" charset="0"/>
                      </a:rPr>
                      <m:t>3</m:t>
                    </m:r>
                  </m:oMath>
                </a14:m>
                <a:r>
                  <a:rPr kumimoji="0" lang="tr-TR" sz="5400" b="0" i="0" u="none" strike="noStrike" cap="none" spc="0" normalizeH="0" baseline="0" dirty="0">
                    <a:ln>
                      <a:noFill/>
                    </a:ln>
                    <a:solidFill>
                      <a:srgbClr val="000000"/>
                    </a:solidFill>
                    <a:effectLst/>
                    <a:uFillTx/>
                    <a:latin typeface="+mn-lt"/>
                    <a:ea typeface="+mn-ea"/>
                    <a:cs typeface="+mn-cs"/>
                    <a:sym typeface="Interstate"/>
                  </a:rPr>
                  <a:t>.88 		Büyük etki</a:t>
                </a:r>
              </a:p>
              <a:p>
                <a:pPr marL="0" indent="0">
                  <a:buNone/>
                </a:pPr>
                <a:endParaRPr kumimoji="0" lang="en-US" sz="54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2" name="TextBox 1">
                <a:extLst>
                  <a:ext uri="{FF2B5EF4-FFF2-40B4-BE49-F238E27FC236}">
                    <a16:creationId xmlns:a16="http://schemas.microsoft.com/office/drawing/2014/main" id="{7EF26AF5-AB04-489E-BD20-7E57334593FB}"/>
                  </a:ext>
                </a:extLst>
              </p:cNvPr>
              <p:cNvSpPr txBox="1">
                <a:spLocks noRot="1" noChangeAspect="1" noMove="1" noResize="1" noEditPoints="1" noAdjustHandles="1" noChangeArrowheads="1" noChangeShapeType="1" noTextEdit="1"/>
              </p:cNvSpPr>
              <p:nvPr/>
            </p:nvSpPr>
            <p:spPr>
              <a:xfrm>
                <a:off x="1110343" y="2677886"/>
                <a:ext cx="20661086" cy="8190510"/>
              </a:xfrm>
              <a:prstGeom prst="rect">
                <a:avLst/>
              </a:prstGeom>
              <a:blipFill>
                <a:blip r:embed="rId2"/>
                <a:stretch>
                  <a:fillRect l="-1623"/>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1747566755"/>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D8DE851-6382-4B5A-A3B9-8691577D40E2}"/>
                  </a:ext>
                </a:extLst>
              </p:cNvPr>
              <p:cNvSpPr txBox="1"/>
              <p:nvPr/>
            </p:nvSpPr>
            <p:spPr>
              <a:xfrm>
                <a:off x="1524000" y="3418114"/>
                <a:ext cx="21401314" cy="1136721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indent="0" algn="just">
                  <a:buNone/>
                </a:pPr>
                <a:r>
                  <a:rPr kumimoji="0" lang="tr-TR" sz="4800" b="1" i="0" u="none" strike="noStrike" cap="none" spc="0" normalizeH="0" baseline="0" dirty="0">
                    <a:ln>
                      <a:noFill/>
                    </a:ln>
                    <a:solidFill>
                      <a:srgbClr val="000000"/>
                    </a:solidFill>
                    <a:effectLst/>
                    <a:uFillTx/>
                    <a:sym typeface="Interstate"/>
                  </a:rPr>
                  <a:t>Raporlama: </a:t>
                </a:r>
                <a:r>
                  <a:rPr kumimoji="0" lang="tr-TR" sz="4800" b="0" i="0" u="none" strike="noStrike" cap="none" spc="0" normalizeH="0" baseline="0" dirty="0">
                    <a:ln>
                      <a:noFill/>
                    </a:ln>
                    <a:solidFill>
                      <a:srgbClr val="000000"/>
                    </a:solidFill>
                    <a:effectLst/>
                    <a:uFillTx/>
                    <a:sym typeface="Interstate"/>
                  </a:rPr>
                  <a:t>Öğrencilerin okuma parçalarının yer almadığı okuduğunu anlama testinden aldıkları puanların ortalaması </a:t>
                </a:r>
                <a14:m>
                  <m:oMath xmlns:m="http://schemas.openxmlformats.org/officeDocument/2006/math">
                    <m:acc>
                      <m:accPr>
                        <m:chr m:val="̅"/>
                        <m:ctrlPr>
                          <a:rPr kumimoji="0" lang="tr-TR" sz="4800" b="0" i="1" u="none" strike="noStrike" cap="none" spc="0" normalizeH="0" baseline="0" smtClean="0">
                            <a:ln>
                              <a:noFill/>
                            </a:ln>
                            <a:solidFill>
                              <a:srgbClr val="000000"/>
                            </a:solidFill>
                            <a:effectLst/>
                            <a:uFillTx/>
                            <a:latin typeface="Cambria Math" panose="02040503050406030204" pitchFamily="18" charset="0"/>
                            <a:sym typeface="Interstate"/>
                          </a:rPr>
                        </m:ctrlPr>
                      </m:accPr>
                      <m:e>
                        <m:r>
                          <a:rPr kumimoji="0" lang="tr-TR" sz="4800" b="0" i="1" u="none" strike="noStrike" cap="none" spc="0" normalizeH="0" baseline="0" smtClean="0">
                            <a:ln>
                              <a:noFill/>
                            </a:ln>
                            <a:solidFill>
                              <a:srgbClr val="000000"/>
                            </a:solidFill>
                            <a:effectLst/>
                            <a:uFillTx/>
                            <a:latin typeface="Cambria Math" panose="02040503050406030204" pitchFamily="18" charset="0"/>
                            <a:sym typeface="Interstate"/>
                          </a:rPr>
                          <m:t>𝑋</m:t>
                        </m:r>
                      </m:e>
                    </m:acc>
                    <m:r>
                      <a:rPr kumimoji="0" lang="tr-TR" sz="4800" b="0" i="1" u="none" strike="noStrike" cap="none" spc="0" normalizeH="0" baseline="0" smtClean="0">
                        <a:ln>
                          <a:noFill/>
                        </a:ln>
                        <a:solidFill>
                          <a:srgbClr val="000000"/>
                        </a:solidFill>
                        <a:effectLst/>
                        <a:uFillTx/>
                        <a:latin typeface="Cambria Math" panose="02040503050406030204" pitchFamily="18" charset="0"/>
                        <a:sym typeface="Interstate"/>
                      </a:rPr>
                      <m:t>=46.7</m:t>
                    </m:r>
                  </m:oMath>
                </a14:m>
                <a:r>
                  <a:rPr kumimoji="0" lang="tr-TR" sz="4800" b="0" i="0" u="none" strike="noStrike" cap="none" spc="0" normalizeH="0" baseline="0" dirty="0">
                    <a:ln>
                      <a:noFill/>
                    </a:ln>
                    <a:solidFill>
                      <a:srgbClr val="000000"/>
                    </a:solidFill>
                    <a:effectLst/>
                    <a:uFillTx/>
                    <a:sym typeface="Interstate"/>
                  </a:rPr>
                  <a:t> ve standart sapması </a:t>
                </a:r>
                <a14:m>
                  <m:oMath xmlns:m="http://schemas.openxmlformats.org/officeDocument/2006/math">
                    <m:r>
                      <a:rPr kumimoji="0" lang="tr-TR" sz="4800" b="0" i="1" u="none" strike="noStrike" cap="none" spc="0" normalizeH="0" baseline="0" smtClean="0">
                        <a:ln>
                          <a:noFill/>
                        </a:ln>
                        <a:solidFill>
                          <a:srgbClr val="000000"/>
                        </a:solidFill>
                        <a:effectLst/>
                        <a:uFillTx/>
                        <a:latin typeface="Cambria Math" panose="02040503050406030204" pitchFamily="18" charset="0"/>
                        <a:sym typeface="Interstate"/>
                      </a:rPr>
                      <m:t>𝑠</m:t>
                    </m:r>
                    <m:r>
                      <a:rPr kumimoji="0" lang="tr-TR" sz="4800" b="0" i="1" u="none" strike="noStrike" cap="none" spc="0" normalizeH="0" baseline="0" smtClean="0">
                        <a:ln>
                          <a:noFill/>
                        </a:ln>
                        <a:solidFill>
                          <a:srgbClr val="000000"/>
                        </a:solidFill>
                        <a:effectLst/>
                        <a:uFillTx/>
                        <a:latin typeface="Cambria Math" panose="02040503050406030204" pitchFamily="18" charset="0"/>
                        <a:sym typeface="Interstate"/>
                      </a:rPr>
                      <m:t>=6.7</m:t>
                    </m:r>
                  </m:oMath>
                </a14:m>
                <a:r>
                  <a:rPr kumimoji="0" lang="tr-TR" sz="4800" b="0" i="0" u="none" strike="noStrike" cap="none" spc="0" normalizeH="0" baseline="0" dirty="0">
                    <a:ln>
                      <a:noFill/>
                    </a:ln>
                    <a:solidFill>
                      <a:srgbClr val="000000"/>
                    </a:solidFill>
                    <a:effectLst/>
                    <a:uFillTx/>
                    <a:sym typeface="Interstate"/>
                  </a:rPr>
                  <a:t> ‘</a:t>
                </a:r>
                <a:r>
                  <a:rPr kumimoji="0" lang="tr-TR" sz="4800" b="0" i="0" u="none" strike="noStrike" cap="none" spc="0" normalizeH="0" baseline="0" dirty="0" err="1">
                    <a:ln>
                      <a:noFill/>
                    </a:ln>
                    <a:solidFill>
                      <a:srgbClr val="000000"/>
                    </a:solidFill>
                    <a:effectLst/>
                    <a:uFillTx/>
                    <a:sym typeface="Interstate"/>
                  </a:rPr>
                  <a:t>dir</a:t>
                </a:r>
                <a:r>
                  <a:rPr kumimoji="0" lang="tr-TR" sz="4800" b="0" i="0" u="none" strike="noStrike" cap="none" spc="0" normalizeH="0" baseline="0" dirty="0">
                    <a:ln>
                      <a:noFill/>
                    </a:ln>
                    <a:solidFill>
                      <a:srgbClr val="000000"/>
                    </a:solidFill>
                    <a:effectLst/>
                    <a:uFillTx/>
                    <a:sym typeface="Interstate"/>
                  </a:rPr>
                  <a:t>. Öğrencilerin yalnızca</a:t>
                </a:r>
                <a:r>
                  <a:rPr kumimoji="0" lang="tr-TR" sz="4800" b="0" i="0" u="none" strike="noStrike" cap="none" spc="0" normalizeH="0" dirty="0">
                    <a:ln>
                      <a:noFill/>
                    </a:ln>
                    <a:solidFill>
                      <a:srgbClr val="000000"/>
                    </a:solidFill>
                    <a:effectLst/>
                    <a:uFillTx/>
                    <a:sym typeface="Interstate"/>
                  </a:rPr>
                  <a:t> şans ile elde edecekleri puanların ortalamasının </a:t>
                </a:r>
                <a14:m>
                  <m:oMath xmlns:m="http://schemas.openxmlformats.org/officeDocument/2006/math">
                    <m:r>
                      <a:rPr kumimoji="0" lang="tr-TR" sz="4800" b="0" i="1" u="none" strike="noStrike" cap="none" spc="0" normalizeH="0" smtClean="0">
                        <a:ln>
                          <a:noFill/>
                        </a:ln>
                        <a:solidFill>
                          <a:srgbClr val="000000"/>
                        </a:solidFill>
                        <a:effectLst/>
                        <a:uFillTx/>
                        <a:latin typeface="Cambria Math" panose="02040503050406030204" pitchFamily="18" charset="0"/>
                        <a:ea typeface="Cambria Math" panose="02040503050406030204" pitchFamily="18" charset="0"/>
                        <a:sym typeface="Interstate"/>
                      </a:rPr>
                      <m:t>𝜇</m:t>
                    </m:r>
                    <m:r>
                      <a:rPr kumimoji="0" lang="tr-TR" sz="4800" b="0" i="1" u="none" strike="noStrike" cap="none" spc="0" normalizeH="0" smtClean="0">
                        <a:ln>
                          <a:noFill/>
                        </a:ln>
                        <a:solidFill>
                          <a:srgbClr val="000000"/>
                        </a:solidFill>
                        <a:effectLst/>
                        <a:uFillTx/>
                        <a:latin typeface="Cambria Math" panose="02040503050406030204" pitchFamily="18" charset="0"/>
                        <a:ea typeface="Cambria Math" panose="02040503050406030204" pitchFamily="18" charset="0"/>
                        <a:sym typeface="Interstate"/>
                      </a:rPr>
                      <m:t>=20</m:t>
                    </m:r>
                  </m:oMath>
                </a14:m>
                <a:r>
                  <a:rPr kumimoji="0" lang="tr-TR" sz="4800" b="0" i="0" u="none" strike="noStrike" cap="none" spc="0" normalizeH="0" dirty="0">
                    <a:ln>
                      <a:noFill/>
                    </a:ln>
                    <a:solidFill>
                      <a:srgbClr val="000000"/>
                    </a:solidFill>
                    <a:effectLst/>
                    <a:uFillTx/>
                    <a:ea typeface="Cambria Math" panose="02040503050406030204" pitchFamily="18" charset="0"/>
                    <a:sym typeface="Interstate"/>
                  </a:rPr>
                  <a:t> olması beklenmektedi</a:t>
                </a:r>
                <a:r>
                  <a:rPr lang="tr-TR" sz="4800" dirty="0">
                    <a:ea typeface="Cambria Math" panose="02040503050406030204" pitchFamily="18" charset="0"/>
                  </a:rPr>
                  <a:t>r. Yapılan hipotez testinde öğrencilerin 20 puandan anlamlı düzeyde daha yüksek performans gösterdiği görülmüştür (</a:t>
                </a:r>
                <a:r>
                  <a:rPr lang="tr-TR" sz="4800" dirty="0" smtClean="0">
                    <a:ea typeface="Cambria Math" panose="02040503050406030204" pitchFamily="18" charset="0"/>
                  </a:rPr>
                  <a:t>t</a:t>
                </a:r>
                <a:r>
                  <a:rPr lang="tr-TR" sz="4800" baseline="-25000" dirty="0" smtClean="0">
                    <a:ea typeface="Cambria Math" panose="02040503050406030204" pitchFamily="18" charset="0"/>
                  </a:rPr>
                  <a:t>(27)= </a:t>
                </a:r>
                <a:r>
                  <a:rPr lang="tr-TR" sz="4800" dirty="0">
                    <a:ea typeface="Cambria Math" panose="02040503050406030204" pitchFamily="18" charset="0"/>
                  </a:rPr>
                  <a:t>20.4, </a:t>
                </a:r>
                <a:r>
                  <a:rPr lang="en-US" sz="4800" dirty="0"/>
                  <a:t>p &lt; .05)</a:t>
                </a:r>
                <a:r>
                  <a:rPr lang="tr-TR" sz="4800" dirty="0"/>
                  <a:t>.  Elde edilen etki büyüklüğü ölçümü ise (d=3.89) öğrencilerin şansla elde edilebilecek puan ortalamasından neredeyse 4 standart sapma daha fazla puan aldıklarını göstermektedir. Dolayısıyla öğrencilerin test alma becerileri performanslarını etkilemektedir (</a:t>
                </a:r>
                <a:r>
                  <a:rPr lang="tr-TR" sz="4800" dirty="0" err="1"/>
                  <a:t>Howel</a:t>
                </a:r>
                <a:r>
                  <a:rPr lang="tr-TR" sz="4800" dirty="0"/>
                  <a:t>, 2015)</a:t>
                </a:r>
                <a:r>
                  <a:rPr lang="tr-TR" sz="4800" dirty="0">
                    <a:ea typeface="Cambria Math" panose="02040503050406030204" pitchFamily="18" charset="0"/>
                  </a:rPr>
                  <a:t>.</a:t>
                </a:r>
                <a:endParaRPr kumimoji="0" lang="tr-TR" sz="5600" b="0" i="0" u="none" strike="noStrike" cap="none" spc="0" normalizeH="0" baseline="0" dirty="0">
                  <a:ln>
                    <a:noFill/>
                  </a:ln>
                  <a:solidFill>
                    <a:srgbClr val="000000"/>
                  </a:solidFill>
                  <a:effectLst/>
                  <a:uFillTx/>
                  <a:latin typeface="+mn-lt"/>
                  <a:ea typeface="+mn-ea"/>
                  <a:cs typeface="+mn-cs"/>
                  <a:sym typeface="Interstate"/>
                </a:endParaRPr>
              </a:p>
              <a:p>
                <a:pPr marL="0" marR="0" indent="0" algn="l" defTabSz="914400" rtl="0" fontAlgn="auto" latinLnBrk="0" hangingPunct="0">
                  <a:lnSpc>
                    <a:spcPct val="110000"/>
                  </a:lnSpc>
                  <a:spcBef>
                    <a:spcPts val="2000"/>
                  </a:spcBef>
                  <a:spcAft>
                    <a:spcPts val="0"/>
                  </a:spcAft>
                  <a:buClrTx/>
                  <a:buSzPct val="100000"/>
                  <a:buNone/>
                  <a:tabLst/>
                </a:pPr>
                <a:endParaRPr kumimoji="0" lang="tr-TR" sz="5600" b="0" i="0" u="none" strike="noStrike" cap="none" spc="0" normalizeH="0" baseline="0" dirty="0">
                  <a:ln>
                    <a:noFill/>
                  </a:ln>
                  <a:solidFill>
                    <a:srgbClr val="000000"/>
                  </a:solidFill>
                  <a:effectLst/>
                  <a:uFillTx/>
                  <a:latin typeface="+mn-lt"/>
                  <a:ea typeface="+mn-ea"/>
                  <a:cs typeface="+mn-cs"/>
                  <a:sym typeface="Interstate"/>
                </a:endParaRPr>
              </a:p>
              <a:p>
                <a:pPr marL="0" marR="0" indent="0" algn="l" defTabSz="914400" rtl="0" fontAlgn="auto" latinLnBrk="0" hangingPunct="0">
                  <a:lnSpc>
                    <a:spcPct val="110000"/>
                  </a:lnSpc>
                  <a:spcBef>
                    <a:spcPts val="2000"/>
                  </a:spcBef>
                  <a:spcAft>
                    <a:spcPts val="0"/>
                  </a:spcAft>
                  <a:buClrTx/>
                  <a:buSzPct val="100000"/>
                  <a:buNone/>
                  <a:tabLst/>
                </a:pPr>
                <a:endParaRPr kumimoji="0" lang="tr-TR" sz="5600" b="0" i="0" u="none" strike="noStrike" cap="none" spc="0" normalizeH="0" baseline="0" dirty="0">
                  <a:ln>
                    <a:noFill/>
                  </a:ln>
                  <a:solidFill>
                    <a:srgbClr val="000000"/>
                  </a:solidFill>
                  <a:effectLst/>
                  <a:uFillTx/>
                  <a:latin typeface="+mn-lt"/>
                  <a:ea typeface="+mn-ea"/>
                  <a:cs typeface="+mn-cs"/>
                  <a:sym typeface="Interstate"/>
                </a:endParaRPr>
              </a:p>
              <a:p>
                <a:pPr marL="0" marR="0" indent="0" algn="l" defTabSz="914400" rtl="0" fontAlgn="auto" latinLnBrk="0" hangingPunct="0">
                  <a:lnSpc>
                    <a:spcPct val="110000"/>
                  </a:lnSpc>
                  <a:spcBef>
                    <a:spcPts val="2000"/>
                  </a:spcBef>
                  <a:spcAft>
                    <a:spcPts val="0"/>
                  </a:spcAft>
                  <a:buClrTx/>
                  <a:buSzPct val="100000"/>
                  <a:buNone/>
                  <a:tabLst/>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2" name="TextBox 1">
                <a:extLst>
                  <a:ext uri="{FF2B5EF4-FFF2-40B4-BE49-F238E27FC236}">
                    <a16:creationId xmlns:a16="http://schemas.microsoft.com/office/drawing/2014/main" id="{1D8DE851-6382-4B5A-A3B9-8691577D40E2}"/>
                  </a:ext>
                </a:extLst>
              </p:cNvPr>
              <p:cNvSpPr txBox="1">
                <a:spLocks noRot="1" noChangeAspect="1" noMove="1" noResize="1" noEditPoints="1" noAdjustHandles="1" noChangeArrowheads="1" noChangeShapeType="1" noTextEdit="1"/>
              </p:cNvSpPr>
              <p:nvPr/>
            </p:nvSpPr>
            <p:spPr>
              <a:xfrm>
                <a:off x="1524000" y="3418114"/>
                <a:ext cx="21401314" cy="11367212"/>
              </a:xfrm>
              <a:prstGeom prst="rect">
                <a:avLst/>
              </a:prstGeom>
              <a:blipFill>
                <a:blip r:embed="rId2"/>
                <a:stretch>
                  <a:fillRect l="-1282" r="-1253"/>
                </a:stretch>
              </a:blipFill>
              <a:ln w="25400" cap="flat">
                <a:noFill/>
                <a:miter lim="400000"/>
              </a:ln>
              <a:effectLst/>
            </p:spPr>
            <p:txBody>
              <a:bodyPr/>
              <a:lstStyle/>
              <a:p>
                <a:r>
                  <a:rPr lang="tr-TR">
                    <a:noFill/>
                  </a:rPr>
                  <a:t> </a:t>
                </a:r>
              </a:p>
            </p:txBody>
          </p:sp>
        </mc:Fallback>
      </mc:AlternateContent>
    </p:spTree>
    <p:extLst>
      <p:ext uri="{BB962C8B-B14F-4D97-AF65-F5344CB8AC3E}">
        <p14:creationId xmlns:p14="http://schemas.microsoft.com/office/powerpoint/2010/main" val="1530375218"/>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E81E8E-141C-4A99-9804-A4FF750BE063}"/>
              </a:ext>
            </a:extLst>
          </p:cNvPr>
          <p:cNvSpPr txBox="1"/>
          <p:nvPr/>
        </p:nvSpPr>
        <p:spPr>
          <a:xfrm>
            <a:off x="1676400" y="1981201"/>
            <a:ext cx="20791714" cy="939436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400" b="1" i="0" u="none" strike="noStrike" cap="none" spc="0" normalizeH="0" baseline="0" dirty="0">
                <a:ln>
                  <a:noFill/>
                </a:ln>
                <a:solidFill>
                  <a:srgbClr val="000000"/>
                </a:solidFill>
                <a:effectLst/>
                <a:uFillTx/>
                <a:latin typeface="+mn-lt"/>
                <a:ea typeface="+mn-ea"/>
                <a:cs typeface="+mn-cs"/>
                <a:sym typeface="Interstate"/>
              </a:rPr>
              <a:t>GÜVEN ARALIĞI</a:t>
            </a:r>
          </a:p>
          <a:p>
            <a:r>
              <a:rPr kumimoji="0" lang="tr-TR" sz="4800" b="0" i="0" u="none" strike="noStrike" cap="none" spc="0" normalizeH="0" baseline="0" dirty="0">
                <a:ln>
                  <a:noFill/>
                </a:ln>
                <a:solidFill>
                  <a:srgbClr val="000000"/>
                </a:solidFill>
                <a:effectLst/>
                <a:uFillTx/>
                <a:latin typeface="+mn-lt"/>
                <a:ea typeface="+mn-ea"/>
                <a:cs typeface="+mn-cs"/>
                <a:sym typeface="Interstate"/>
              </a:rPr>
              <a:t>Güven aralığı bize evren parametresinin ne olabileceğine ilişkin makul bir tahmin verir.</a:t>
            </a:r>
          </a:p>
          <a:p>
            <a:r>
              <a:rPr lang="tr-TR" sz="4800" dirty="0"/>
              <a:t>Örneklemden elde ettiğimiz istatistiklerde her zaman örnekleme hatası vardır.</a:t>
            </a:r>
          </a:p>
          <a:p>
            <a:r>
              <a:rPr kumimoji="0" lang="tr-TR" sz="4800" b="0" i="0" u="none" strike="noStrike" cap="none" spc="0" normalizeH="0" baseline="0" dirty="0">
                <a:ln>
                  <a:noFill/>
                </a:ln>
                <a:solidFill>
                  <a:srgbClr val="000000"/>
                </a:solidFill>
                <a:effectLst/>
                <a:uFillTx/>
                <a:latin typeface="+mn-lt"/>
                <a:ea typeface="+mn-ea"/>
                <a:cs typeface="+mn-cs"/>
                <a:sym typeface="Interstate"/>
              </a:rPr>
              <a:t>Evrene </a:t>
            </a:r>
            <a:r>
              <a:rPr lang="tr-TR" sz="4800" dirty="0"/>
              <a:t>parametresine ilişkin daha iyi bir tahminde bulunmak için güven aralıklarını hesaplarız.</a:t>
            </a:r>
          </a:p>
          <a:p>
            <a:r>
              <a:rPr kumimoji="0" lang="tr-TR" sz="4800" b="0" i="0" u="none" strike="noStrike" cap="none" spc="0" normalizeH="0" baseline="0" dirty="0">
                <a:ln>
                  <a:noFill/>
                </a:ln>
                <a:solidFill>
                  <a:srgbClr val="000000"/>
                </a:solidFill>
                <a:effectLst/>
                <a:uFillTx/>
                <a:latin typeface="+mn-lt"/>
                <a:ea typeface="+mn-ea"/>
                <a:cs typeface="+mn-cs"/>
                <a:sym typeface="Interstate"/>
              </a:rPr>
              <a:t>Güven aralıkları hep bir olasılık</a:t>
            </a:r>
            <a:r>
              <a:rPr lang="tr-TR" sz="4800" dirty="0"/>
              <a:t>/yüzde değeri ile ifade edilir </a:t>
            </a:r>
          </a:p>
          <a:p>
            <a:pPr lvl="1"/>
            <a:r>
              <a:rPr kumimoji="0" lang="tr-TR" sz="4800" b="0" i="0" u="none" strike="noStrike" cap="none" spc="0" normalizeH="0" baseline="0" dirty="0" err="1">
                <a:ln>
                  <a:noFill/>
                </a:ln>
                <a:solidFill>
                  <a:srgbClr val="000000"/>
                </a:solidFill>
                <a:effectLst/>
                <a:uFillTx/>
                <a:latin typeface="+mn-lt"/>
                <a:ea typeface="+mn-ea"/>
                <a:cs typeface="+mn-cs"/>
                <a:sym typeface="Interstate"/>
              </a:rPr>
              <a:t>Örn</a:t>
            </a:r>
            <a:r>
              <a:rPr kumimoji="0" lang="tr-TR" sz="4800" b="0" i="0" u="none" strike="noStrike" cap="none" spc="0" normalizeH="0" baseline="0" dirty="0">
                <a:ln>
                  <a:noFill/>
                </a:ln>
                <a:solidFill>
                  <a:srgbClr val="000000"/>
                </a:solidFill>
                <a:effectLst/>
                <a:uFillTx/>
                <a:latin typeface="+mn-lt"/>
                <a:ea typeface="+mn-ea"/>
                <a:cs typeface="+mn-cs"/>
                <a:sym typeface="Interstate"/>
              </a:rPr>
              <a:t>. </a:t>
            </a:r>
            <a:r>
              <a:rPr lang="tr-TR" sz="4800" dirty="0"/>
              <a:t>%95 güven aralığı</a:t>
            </a:r>
            <a:r>
              <a:rPr kumimoji="0" lang="tr-TR" sz="4800" b="0" i="0" u="none" strike="noStrike" cap="none" spc="0" normalizeH="0" baseline="0" dirty="0">
                <a:ln>
                  <a:noFill/>
                </a:ln>
                <a:solidFill>
                  <a:srgbClr val="000000"/>
                </a:solidFill>
                <a:effectLst/>
                <a:uFillTx/>
                <a:latin typeface="+mn-lt"/>
                <a:ea typeface="+mn-ea"/>
                <a:cs typeface="+mn-cs"/>
                <a:sym typeface="Interstate"/>
              </a:rPr>
              <a:t> </a:t>
            </a:r>
          </a:p>
          <a:p>
            <a:pPr lvl="1"/>
            <a:r>
              <a:rPr lang="tr-TR" sz="4800" dirty="0"/>
              <a:t>Bu değer bile sonuçlarımızda ne kadar emin olduğumuz söyler.</a:t>
            </a: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p:spTree>
    <p:extLst>
      <p:ext uri="{BB962C8B-B14F-4D97-AF65-F5344CB8AC3E}">
        <p14:creationId xmlns:p14="http://schemas.microsoft.com/office/powerpoint/2010/main" val="4287740041"/>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09C3544-C144-4E86-86B1-7F9E91DE8412}"/>
                  </a:ext>
                </a:extLst>
              </p:cNvPr>
              <p:cNvSpPr/>
              <p:nvPr/>
            </p:nvSpPr>
            <p:spPr>
              <a:xfrm>
                <a:off x="979714" y="2714109"/>
                <a:ext cx="21684343" cy="9531327"/>
              </a:xfrm>
              <a:prstGeom prst="rect">
                <a:avLst/>
              </a:prstGeom>
            </p:spPr>
            <p:txBody>
              <a:bodyPr wrap="square">
                <a:spAutoFit/>
              </a:bodyPr>
              <a:lstStyle/>
              <a:p>
                <a:pPr marL="0" indent="0">
                  <a:lnSpc>
                    <a:spcPct val="107000"/>
                  </a:lnSpc>
                  <a:spcBef>
                    <a:spcPts val="0"/>
                  </a:spcBef>
                  <a:buNone/>
                </a:pPr>
                <a:r>
                  <a:rPr lang="en-US" sz="6000" dirty="0">
                    <a:latin typeface="Times New Roman" panose="02020603050405020304" pitchFamily="18" charset="0"/>
                    <a:ea typeface="Calibri" panose="020F0502020204030204" pitchFamily="34" charset="0"/>
                    <a:cs typeface="Times New Roman" panose="02020603050405020304" pitchFamily="18" charset="0"/>
                  </a:rPr>
                  <a:t>100(1-α)% </a:t>
                </a:r>
                <a:r>
                  <a:rPr lang="tr-TR" sz="6000" dirty="0">
                    <a:latin typeface="Times New Roman" panose="02020603050405020304" pitchFamily="18" charset="0"/>
                    <a:ea typeface="Calibri" panose="020F0502020204030204" pitchFamily="34" charset="0"/>
                    <a:cs typeface="Times New Roman" panose="02020603050405020304" pitchFamily="18" charset="0"/>
                  </a:rPr>
                  <a:t>güven aralığı</a:t>
                </a:r>
                <a:endParaRPr lang="en-US" sz="5400" dirty="0">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Bef>
                    <a:spcPts val="0"/>
                  </a:spcBef>
                  <a:spcAft>
                    <a:spcPts val="800"/>
                  </a:spcAft>
                  <a:buNone/>
                </a:pPr>
                <a14:m>
                  <m:oMathPara xmlns:m="http://schemas.openxmlformats.org/officeDocument/2006/math">
                    <m:oMathParaPr>
                      <m:jc m:val="center"/>
                    </m:oMathParaPr>
                    <m:oMath xmlns:m="http://schemas.openxmlformats.org/officeDocument/2006/math">
                      <m:r>
                        <a:rPr lang="en-US" sz="6000" i="1">
                          <a:latin typeface="Cambria Math" panose="02040503050406030204" pitchFamily="18" charset="0"/>
                          <a:ea typeface="Calibri" panose="020F0502020204030204" pitchFamily="34" charset="0"/>
                          <a:cs typeface="Times New Roman" panose="02020603050405020304" pitchFamily="18" charset="0"/>
                        </a:rPr>
                        <m:t>𝑀</m:t>
                      </m:r>
                      <m:r>
                        <a:rPr lang="en-US" sz="6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6000" i="1">
                              <a:latin typeface="Cambria Math" panose="02040503050406030204" pitchFamily="18" charset="0"/>
                              <a:ea typeface="Calibri" panose="020F0502020204030204" pitchFamily="34" charset="0"/>
                              <a:cs typeface="Times New Roman" panose="02020603050405020304" pitchFamily="18" charset="0"/>
                            </a:rPr>
                          </m:ctrlPr>
                        </m:sSubPr>
                        <m:e>
                          <m:r>
                            <a:rPr lang="en-US" sz="6000" i="1">
                              <a:latin typeface="Cambria Math" panose="02040503050406030204" pitchFamily="18" charset="0"/>
                              <a:ea typeface="Calibri" panose="020F0502020204030204" pitchFamily="34" charset="0"/>
                              <a:cs typeface="Times New Roman" panose="02020603050405020304" pitchFamily="18" charset="0"/>
                            </a:rPr>
                            <m:t>𝑡</m:t>
                          </m:r>
                        </m:e>
                        <m:sub>
                          <m:r>
                            <a:rPr lang="en-US" sz="6000" i="1">
                              <a:latin typeface="Cambria Math" panose="02040503050406030204" pitchFamily="18" charset="0"/>
                              <a:ea typeface="Calibri" panose="020F0502020204030204" pitchFamily="34" charset="0"/>
                              <a:cs typeface="Times New Roman" panose="02020603050405020304" pitchFamily="18" charset="0"/>
                            </a:rPr>
                            <m:t>(</m:t>
                          </m:r>
                          <m:f>
                            <m:fPr>
                              <m:ctrlPr>
                                <a:rPr lang="en-US" sz="6000" i="1">
                                  <a:latin typeface="Cambria Math" panose="02040503050406030204" pitchFamily="18" charset="0"/>
                                  <a:ea typeface="Calibri" panose="020F0502020204030204" pitchFamily="34" charset="0"/>
                                  <a:cs typeface="Times New Roman" panose="02020603050405020304" pitchFamily="18" charset="0"/>
                                </a:rPr>
                              </m:ctrlPr>
                            </m:fPr>
                            <m:num>
                              <m:r>
                                <a:rPr lang="en-US" sz="6000" i="1">
                                  <a:latin typeface="Cambria Math" panose="02040503050406030204" pitchFamily="18" charset="0"/>
                                  <a:ea typeface="Calibri" panose="020F0502020204030204" pitchFamily="34" charset="0"/>
                                  <a:cs typeface="Times New Roman" panose="02020603050405020304" pitchFamily="18" charset="0"/>
                                </a:rPr>
                                <m:t>𝛼</m:t>
                              </m:r>
                            </m:num>
                            <m:den>
                              <m:r>
                                <a:rPr lang="en-US" sz="6000" i="1">
                                  <a:latin typeface="Cambria Math" panose="02040503050406030204" pitchFamily="18" charset="0"/>
                                  <a:ea typeface="Calibri" panose="020F0502020204030204" pitchFamily="34" charset="0"/>
                                  <a:cs typeface="Times New Roman" panose="02020603050405020304" pitchFamily="18" charset="0"/>
                                </a:rPr>
                                <m:t>2</m:t>
                              </m:r>
                            </m:den>
                          </m:f>
                          <m:r>
                            <a:rPr lang="en-US" sz="6000" i="1">
                              <a:latin typeface="Cambria Math" panose="02040503050406030204" pitchFamily="18" charset="0"/>
                              <a:ea typeface="Calibri" panose="020F0502020204030204" pitchFamily="34" charset="0"/>
                              <a:cs typeface="Times New Roman" panose="02020603050405020304" pitchFamily="18" charset="0"/>
                            </a:rPr>
                            <m:t>)</m:t>
                          </m:r>
                        </m:sub>
                      </m:sSub>
                      <m:r>
                        <a:rPr lang="en-US" sz="6000" i="1">
                          <a:latin typeface="Cambria Math" panose="02040503050406030204" pitchFamily="18" charset="0"/>
                          <a:ea typeface="Calibri" panose="020F0502020204030204" pitchFamily="34" charset="0"/>
                          <a:cs typeface="Times New Roman" panose="02020603050405020304" pitchFamily="18" charset="0"/>
                        </a:rPr>
                        <m:t> </m:t>
                      </m:r>
                      <m:f>
                        <m:fPr>
                          <m:ctrlPr>
                            <a:rPr lang="en-US" sz="6000" i="1">
                              <a:latin typeface="Cambria Math" panose="02040503050406030204" pitchFamily="18" charset="0"/>
                              <a:ea typeface="Calibri" panose="020F0502020204030204" pitchFamily="34" charset="0"/>
                              <a:cs typeface="Times New Roman" panose="02020603050405020304" pitchFamily="18" charset="0"/>
                            </a:rPr>
                          </m:ctrlPr>
                        </m:fPr>
                        <m:num>
                          <m:r>
                            <a:rPr lang="en-US" sz="6000" i="1">
                              <a:latin typeface="Cambria Math" panose="02040503050406030204" pitchFamily="18" charset="0"/>
                              <a:ea typeface="Calibri" panose="020F0502020204030204" pitchFamily="34" charset="0"/>
                              <a:cs typeface="Times New Roman" panose="02020603050405020304" pitchFamily="18" charset="0"/>
                            </a:rPr>
                            <m:t>𝑠</m:t>
                          </m:r>
                        </m:num>
                        <m:den>
                          <m:rad>
                            <m:radPr>
                              <m:degHide m:val="on"/>
                              <m:ctrlPr>
                                <a:rPr lang="en-US" sz="6000" i="1">
                                  <a:latin typeface="Cambria Math" panose="02040503050406030204" pitchFamily="18" charset="0"/>
                                  <a:ea typeface="Calibri" panose="020F0502020204030204" pitchFamily="34" charset="0"/>
                                  <a:cs typeface="Times New Roman" panose="02020603050405020304" pitchFamily="18" charset="0"/>
                                </a:rPr>
                              </m:ctrlPr>
                            </m:radPr>
                            <m:deg/>
                            <m:e>
                              <m:r>
                                <a:rPr lang="en-US" sz="6000" i="1">
                                  <a:latin typeface="Cambria Math" panose="02040503050406030204" pitchFamily="18" charset="0"/>
                                  <a:ea typeface="Calibri" panose="020F0502020204030204" pitchFamily="34" charset="0"/>
                                  <a:cs typeface="Times New Roman" panose="02020603050405020304" pitchFamily="18" charset="0"/>
                                </a:rPr>
                                <m:t>𝑁</m:t>
                              </m:r>
                            </m:e>
                          </m:rad>
                        </m:den>
                      </m:f>
                      <m:r>
                        <a:rPr lang="en-US" sz="6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6000" i="1">
                              <a:latin typeface="Cambria Math" panose="02040503050406030204" pitchFamily="18" charset="0"/>
                              <a:ea typeface="Calibri" panose="020F0502020204030204" pitchFamily="34" charset="0"/>
                              <a:cs typeface="Times New Roman" panose="02020603050405020304" pitchFamily="18" charset="0"/>
                            </a:rPr>
                          </m:ctrlPr>
                        </m:sSubPr>
                        <m:e>
                          <m:r>
                            <a:rPr lang="en-US" sz="6000" i="1">
                              <a:latin typeface="Cambria Math" panose="02040503050406030204" pitchFamily="18" charset="0"/>
                              <a:ea typeface="Calibri" panose="020F0502020204030204" pitchFamily="34" charset="0"/>
                              <a:cs typeface="Times New Roman" panose="02020603050405020304" pitchFamily="18" charset="0"/>
                            </a:rPr>
                            <m:t>𝜇</m:t>
                          </m:r>
                        </m:e>
                        <m:sub>
                          <m:r>
                            <a:rPr lang="tr-TR" sz="6000" b="0" i="1" smtClean="0">
                              <a:latin typeface="Cambria Math" panose="02040503050406030204" pitchFamily="18" charset="0"/>
                              <a:ea typeface="Calibri" panose="020F0502020204030204" pitchFamily="34" charset="0"/>
                              <a:cs typeface="Times New Roman" panose="02020603050405020304" pitchFamily="18" charset="0"/>
                            </a:rPr>
                            <m:t>𝑑𝑒𝑛𝑒𝑦𝑠𝑜𝑛𝑟𝑎𝑠𝚤</m:t>
                          </m:r>
                        </m:sub>
                      </m:sSub>
                      <m:r>
                        <a:rPr lang="en-US" sz="6000" i="1">
                          <a:latin typeface="Cambria Math" panose="02040503050406030204" pitchFamily="18" charset="0"/>
                          <a:ea typeface="Calibri" panose="020F0502020204030204" pitchFamily="34" charset="0"/>
                          <a:cs typeface="Times New Roman" panose="02020603050405020304" pitchFamily="18" charset="0"/>
                        </a:rPr>
                        <m:t>≤</m:t>
                      </m:r>
                      <m:r>
                        <a:rPr lang="en-US" sz="6000" i="1">
                          <a:latin typeface="Cambria Math" panose="02040503050406030204" pitchFamily="18" charset="0"/>
                          <a:ea typeface="Calibri" panose="020F0502020204030204" pitchFamily="34" charset="0"/>
                          <a:cs typeface="Times New Roman" panose="02020603050405020304" pitchFamily="18" charset="0"/>
                        </a:rPr>
                        <m:t>𝑀</m:t>
                      </m:r>
                      <m:r>
                        <a:rPr lang="en-US" sz="60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6000" i="1">
                              <a:latin typeface="Cambria Math" panose="02040503050406030204" pitchFamily="18" charset="0"/>
                              <a:ea typeface="Calibri" panose="020F0502020204030204" pitchFamily="34" charset="0"/>
                              <a:cs typeface="Times New Roman" panose="02020603050405020304" pitchFamily="18" charset="0"/>
                            </a:rPr>
                          </m:ctrlPr>
                        </m:sSubPr>
                        <m:e>
                          <m:r>
                            <a:rPr lang="en-US" sz="6000" i="1">
                              <a:latin typeface="Cambria Math" panose="02040503050406030204" pitchFamily="18" charset="0"/>
                              <a:ea typeface="Calibri" panose="020F0502020204030204" pitchFamily="34" charset="0"/>
                              <a:cs typeface="Times New Roman" panose="02020603050405020304" pitchFamily="18" charset="0"/>
                            </a:rPr>
                            <m:t>𝑡</m:t>
                          </m:r>
                        </m:e>
                        <m:sub>
                          <m:r>
                            <a:rPr lang="en-US" sz="6000" i="1">
                              <a:latin typeface="Cambria Math" panose="02040503050406030204" pitchFamily="18" charset="0"/>
                              <a:ea typeface="Calibri" panose="020F0502020204030204" pitchFamily="34" charset="0"/>
                              <a:cs typeface="Times New Roman" panose="02020603050405020304" pitchFamily="18" charset="0"/>
                            </a:rPr>
                            <m:t>(</m:t>
                          </m:r>
                          <m:f>
                            <m:fPr>
                              <m:ctrlPr>
                                <a:rPr lang="en-US" sz="6000" i="1">
                                  <a:latin typeface="Cambria Math" panose="02040503050406030204" pitchFamily="18" charset="0"/>
                                  <a:ea typeface="Calibri" panose="020F0502020204030204" pitchFamily="34" charset="0"/>
                                  <a:cs typeface="Times New Roman" panose="02020603050405020304" pitchFamily="18" charset="0"/>
                                </a:rPr>
                              </m:ctrlPr>
                            </m:fPr>
                            <m:num>
                              <m:r>
                                <a:rPr lang="en-US" sz="6000" i="1">
                                  <a:latin typeface="Cambria Math" panose="02040503050406030204" pitchFamily="18" charset="0"/>
                                  <a:ea typeface="Calibri" panose="020F0502020204030204" pitchFamily="34" charset="0"/>
                                  <a:cs typeface="Times New Roman" panose="02020603050405020304" pitchFamily="18" charset="0"/>
                                </a:rPr>
                                <m:t>𝛼</m:t>
                              </m:r>
                            </m:num>
                            <m:den>
                              <m:r>
                                <a:rPr lang="en-US" sz="6000" i="1">
                                  <a:latin typeface="Cambria Math" panose="02040503050406030204" pitchFamily="18" charset="0"/>
                                  <a:ea typeface="Calibri" panose="020F0502020204030204" pitchFamily="34" charset="0"/>
                                  <a:cs typeface="Times New Roman" panose="02020603050405020304" pitchFamily="18" charset="0"/>
                                </a:rPr>
                                <m:t>2</m:t>
                              </m:r>
                            </m:den>
                          </m:f>
                          <m:r>
                            <a:rPr lang="en-US" sz="6000" i="1">
                              <a:latin typeface="Cambria Math" panose="02040503050406030204" pitchFamily="18" charset="0"/>
                              <a:ea typeface="Calibri" panose="020F0502020204030204" pitchFamily="34" charset="0"/>
                              <a:cs typeface="Times New Roman" panose="02020603050405020304" pitchFamily="18" charset="0"/>
                            </a:rPr>
                            <m:t>)</m:t>
                          </m:r>
                        </m:sub>
                      </m:sSub>
                      <m:f>
                        <m:fPr>
                          <m:ctrlPr>
                            <a:rPr lang="en-US" sz="6000" i="1">
                              <a:latin typeface="Cambria Math" panose="02040503050406030204" pitchFamily="18" charset="0"/>
                              <a:ea typeface="Calibri" panose="020F0502020204030204" pitchFamily="34" charset="0"/>
                              <a:cs typeface="Times New Roman" panose="02020603050405020304" pitchFamily="18" charset="0"/>
                            </a:rPr>
                          </m:ctrlPr>
                        </m:fPr>
                        <m:num>
                          <m:r>
                            <a:rPr lang="en-US" sz="6000" i="1">
                              <a:latin typeface="Cambria Math" panose="02040503050406030204" pitchFamily="18" charset="0"/>
                              <a:ea typeface="Calibri" panose="020F0502020204030204" pitchFamily="34" charset="0"/>
                              <a:cs typeface="Times New Roman" panose="02020603050405020304" pitchFamily="18" charset="0"/>
                            </a:rPr>
                            <m:t>𝑠</m:t>
                          </m:r>
                        </m:num>
                        <m:den>
                          <m:rad>
                            <m:radPr>
                              <m:degHide m:val="on"/>
                              <m:ctrlPr>
                                <a:rPr lang="en-US" sz="6000" i="1">
                                  <a:latin typeface="Cambria Math" panose="02040503050406030204" pitchFamily="18" charset="0"/>
                                  <a:ea typeface="Calibri" panose="020F0502020204030204" pitchFamily="34" charset="0"/>
                                  <a:cs typeface="Times New Roman" panose="02020603050405020304" pitchFamily="18" charset="0"/>
                                </a:rPr>
                              </m:ctrlPr>
                            </m:radPr>
                            <m:deg/>
                            <m:e>
                              <m:r>
                                <a:rPr lang="en-US" sz="6000" i="1">
                                  <a:latin typeface="Cambria Math" panose="02040503050406030204" pitchFamily="18" charset="0"/>
                                  <a:ea typeface="Calibri" panose="020F0502020204030204" pitchFamily="34" charset="0"/>
                                  <a:cs typeface="Times New Roman" panose="02020603050405020304" pitchFamily="18" charset="0"/>
                                </a:rPr>
                                <m:t>𝑁</m:t>
                              </m:r>
                            </m:e>
                          </m:rad>
                        </m:den>
                      </m:f>
                    </m:oMath>
                  </m:oMathPara>
                </a14:m>
                <a:endParaRPr lang="en-US" sz="54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0"/>
                  </a:spcBef>
                  <a:spcAft>
                    <a:spcPts val="800"/>
                  </a:spcAft>
                  <a:buNone/>
                </a:pPr>
                <a:endParaRPr lang="tr-TR" sz="5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spcAft>
                    <a:spcPts val="800"/>
                  </a:spcAft>
                </a:pPr>
                <a:r>
                  <a:rPr lang="tr-TR" sz="4800" dirty="0">
                    <a:latin typeface="Calibri" panose="020F0502020204030204" pitchFamily="34" charset="0"/>
                    <a:ea typeface="Calibri" panose="020F0502020204030204" pitchFamily="34" charset="0"/>
                    <a:cs typeface="Times New Roman" panose="02020603050405020304" pitchFamily="18" charset="0"/>
                  </a:rPr>
                  <a:t>Serbestlik derecesi N-1 olan t dağılımında tek bir uçtaki alanı  </a:t>
                </a:r>
                <a14:m>
                  <m:oMath xmlns:m="http://schemas.openxmlformats.org/officeDocument/2006/math">
                    <m:f>
                      <m:fPr>
                        <m:ctrlPr>
                          <a:rPr lang="en-US" sz="4800" i="1">
                            <a:latin typeface="Cambria Math" panose="02040503050406030204" pitchFamily="18" charset="0"/>
                            <a:ea typeface="Calibri" panose="020F0502020204030204" pitchFamily="34" charset="0"/>
                            <a:cs typeface="Times New Roman" panose="02020603050405020304" pitchFamily="18" charset="0"/>
                          </a:rPr>
                        </m:ctrlPr>
                      </m:fPr>
                      <m:num>
                        <m:r>
                          <a:rPr lang="en-US" sz="4800" i="1">
                            <a:latin typeface="Cambria Math" panose="02040503050406030204" pitchFamily="18" charset="0"/>
                            <a:ea typeface="Calibri" panose="020F0502020204030204" pitchFamily="34" charset="0"/>
                            <a:cs typeface="Times New Roman" panose="02020603050405020304" pitchFamily="18" charset="0"/>
                          </a:rPr>
                          <m:t>𝛼</m:t>
                        </m:r>
                      </m:num>
                      <m:den>
                        <m:r>
                          <a:rPr lang="en-US" sz="4800" i="1">
                            <a:latin typeface="Cambria Math" panose="02040503050406030204" pitchFamily="18" charset="0"/>
                            <a:ea typeface="Calibri" panose="020F0502020204030204" pitchFamily="34" charset="0"/>
                            <a:cs typeface="Times New Roman" panose="02020603050405020304" pitchFamily="18" charset="0"/>
                          </a:rPr>
                          <m:t>2</m:t>
                        </m:r>
                        <m:r>
                          <a:rPr lang="tr-TR" sz="4800" b="0" i="1" smtClean="0">
                            <a:latin typeface="Cambria Math" panose="02040503050406030204" pitchFamily="18" charset="0"/>
                            <a:ea typeface="Calibri" panose="020F0502020204030204" pitchFamily="34" charset="0"/>
                            <a:cs typeface="Times New Roman" panose="02020603050405020304" pitchFamily="18" charset="0"/>
                          </a:rPr>
                          <m:t> </m:t>
                        </m:r>
                      </m:den>
                    </m:f>
                    <m:r>
                      <a:rPr lang="tr-TR" sz="4800" b="0" i="1" smtClean="0">
                        <a:latin typeface="Cambria Math" panose="02040503050406030204" pitchFamily="18" charset="0"/>
                        <a:ea typeface="Calibri" panose="020F0502020204030204" pitchFamily="34" charset="0"/>
                        <a:cs typeface="Times New Roman" panose="02020603050405020304" pitchFamily="18" charset="0"/>
                      </a:rPr>
                      <m:t> </m:t>
                    </m:r>
                  </m:oMath>
                </a14:m>
                <a:r>
                  <a:rPr lang="tr-TR" sz="4800" dirty="0">
                    <a:latin typeface="Calibri" panose="020F0502020204030204" pitchFamily="34" charset="0"/>
                    <a:ea typeface="Calibri" panose="020F0502020204030204" pitchFamily="34" charset="0"/>
                    <a:cs typeface="Times New Roman" panose="02020603050405020304" pitchFamily="18" charset="0"/>
                  </a:rPr>
                  <a:t> olan t değeri</a:t>
                </a:r>
              </a:p>
              <a:p>
                <a:pPr algn="just">
                  <a:lnSpc>
                    <a:spcPct val="107000"/>
                  </a:lnSpc>
                  <a:spcBef>
                    <a:spcPts val="0"/>
                  </a:spcBef>
                  <a:spcAft>
                    <a:spcPts val="800"/>
                  </a:spcAft>
                </a:pPr>
                <a14:m>
                  <m:oMath xmlns:m="http://schemas.openxmlformats.org/officeDocument/2006/math">
                    <m:f>
                      <m:fPr>
                        <m:ctrlPr>
                          <a:rPr lang="en-US" sz="4800" i="1">
                            <a:latin typeface="Cambria Math" panose="02040503050406030204" pitchFamily="18" charset="0"/>
                            <a:ea typeface="Calibri" panose="020F0502020204030204" pitchFamily="34" charset="0"/>
                            <a:cs typeface="Times New Roman" panose="02020603050405020304" pitchFamily="18" charset="0"/>
                          </a:rPr>
                        </m:ctrlPr>
                      </m:fPr>
                      <m:num>
                        <m:r>
                          <a:rPr lang="en-US" sz="4800" i="1">
                            <a:latin typeface="Cambria Math" panose="02040503050406030204" pitchFamily="18" charset="0"/>
                            <a:ea typeface="Calibri" panose="020F0502020204030204" pitchFamily="34" charset="0"/>
                            <a:cs typeface="Times New Roman" panose="02020603050405020304" pitchFamily="18" charset="0"/>
                          </a:rPr>
                          <m:t>𝑠</m:t>
                        </m:r>
                      </m:num>
                      <m:den>
                        <m:rad>
                          <m:radPr>
                            <m:degHide m:val="on"/>
                            <m:ctrlPr>
                              <a:rPr lang="en-US" sz="4800" i="1">
                                <a:latin typeface="Cambria Math" panose="02040503050406030204" pitchFamily="18" charset="0"/>
                                <a:ea typeface="Calibri" panose="020F0502020204030204" pitchFamily="34" charset="0"/>
                                <a:cs typeface="Times New Roman" panose="02020603050405020304" pitchFamily="18" charset="0"/>
                              </a:rPr>
                            </m:ctrlPr>
                          </m:radPr>
                          <m:deg/>
                          <m:e>
                            <m:r>
                              <a:rPr lang="en-US" sz="4800" i="1">
                                <a:latin typeface="Cambria Math" panose="02040503050406030204" pitchFamily="18" charset="0"/>
                                <a:ea typeface="Calibri" panose="020F0502020204030204" pitchFamily="34" charset="0"/>
                                <a:cs typeface="Times New Roman" panose="02020603050405020304" pitchFamily="18" charset="0"/>
                              </a:rPr>
                              <m:t>𝑁</m:t>
                            </m:r>
                          </m:e>
                        </m:rad>
                      </m:den>
                    </m:f>
                  </m:oMath>
                </a14:m>
                <a:r>
                  <a:rPr lang="tr-TR" sz="4800" dirty="0">
                    <a:latin typeface="Calibri" panose="020F0502020204030204" pitchFamily="34" charset="0"/>
                    <a:ea typeface="Calibri" panose="020F0502020204030204" pitchFamily="34" charset="0"/>
                    <a:cs typeface="Times New Roman" panose="02020603050405020304" pitchFamily="18" charset="0"/>
                  </a:rPr>
                  <a:t> = standart hata</a:t>
                </a:r>
                <a:endParaRPr lang="en-US" sz="4800" dirty="0">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Bef>
                    <a:spcPts val="0"/>
                  </a:spcBef>
                  <a:spcAft>
                    <a:spcPts val="800"/>
                  </a:spcAft>
                  <a:buNone/>
                </a:pPr>
                <a:r>
                  <a:rPr lang="tr-TR" sz="6000" dirty="0">
                    <a:latin typeface="Times New Roman" panose="02020603050405020304" pitchFamily="18" charset="0"/>
                    <a:ea typeface="Times New Roman" panose="02020603050405020304" pitchFamily="18" charset="0"/>
                    <a:cs typeface="Times New Roman" panose="02020603050405020304" pitchFamily="18" charset="0"/>
                  </a:rPr>
                  <a:t>Bizim örneğimizde %</a:t>
                </a:r>
                <a:r>
                  <a:rPr lang="en-US" sz="6000" dirty="0">
                    <a:latin typeface="Times New Roman" panose="02020603050405020304" pitchFamily="18" charset="0"/>
                    <a:ea typeface="Times New Roman" panose="02020603050405020304" pitchFamily="18" charset="0"/>
                    <a:cs typeface="Times New Roman" panose="02020603050405020304" pitchFamily="18" charset="0"/>
                  </a:rPr>
                  <a:t> 95 </a:t>
                </a:r>
                <a:r>
                  <a:rPr lang="tr-TR" sz="6000" dirty="0">
                    <a:latin typeface="Times New Roman" panose="02020603050405020304" pitchFamily="18" charset="0"/>
                    <a:ea typeface="Times New Roman" panose="02020603050405020304" pitchFamily="18" charset="0"/>
                    <a:cs typeface="Times New Roman" panose="02020603050405020304" pitchFamily="18" charset="0"/>
                  </a:rPr>
                  <a:t>güven aralığı (yani </a:t>
                </a:r>
                <a:r>
                  <a:rPr lang="en-US" sz="6000" dirty="0">
                    <a:latin typeface="Times New Roman" panose="02020603050405020304" pitchFamily="18" charset="0"/>
                    <a:ea typeface="Times New Roman" panose="02020603050405020304" pitchFamily="18" charset="0"/>
                    <a:cs typeface="Times New Roman" panose="02020603050405020304" pitchFamily="18" charset="0"/>
                  </a:rPr>
                  <a:t>α=0.05):</a:t>
                </a:r>
                <a:endParaRPr lang="en-US" sz="5400" dirty="0">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07000"/>
                  </a:lnSpc>
                  <a:spcBef>
                    <a:spcPts val="0"/>
                  </a:spcBef>
                  <a:spcAft>
                    <a:spcPts val="800"/>
                  </a:spcAft>
                  <a:buNone/>
                </a:pPr>
                <a:r>
                  <a:rPr lang="en-US" sz="6000" dirty="0">
                    <a:latin typeface="Times New Roman" panose="02020603050405020304" pitchFamily="18" charset="0"/>
                    <a:ea typeface="Times New Roman" panose="02020603050405020304" pitchFamily="18" charset="0"/>
                    <a:cs typeface="Times New Roman" panose="02020603050405020304" pitchFamily="18" charset="0"/>
                  </a:rPr>
                  <a:t>46 - 2.05</a:t>
                </a:r>
                <a:r>
                  <a:rPr lang="tr-TR" sz="6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6000" dirty="0">
                    <a:latin typeface="Times New Roman" panose="02020603050405020304" pitchFamily="18" charset="0"/>
                    <a:ea typeface="Times New Roman" panose="02020603050405020304" pitchFamily="18" charset="0"/>
                    <a:cs typeface="Times New Roman" panose="02020603050405020304" pitchFamily="18" charset="0"/>
                  </a:rPr>
                  <a:t> *1.27 </a:t>
                </a:r>
                <a14:m>
                  <m:oMath xmlns:m="http://schemas.openxmlformats.org/officeDocument/2006/math">
                    <m:r>
                      <a:rPr lang="en-US" sz="6000" i="1">
                        <a:latin typeface="Cambria Math" panose="02040503050406030204" pitchFamily="18" charset="0"/>
                        <a:ea typeface="Calibri" panose="020F0502020204030204" pitchFamily="34" charset="0"/>
                        <a:cs typeface="Times New Roman" panose="02020603050405020304" pitchFamily="18" charset="0"/>
                      </a:rPr>
                      <m:t>≤</m:t>
                    </m:r>
                    <m:r>
                      <a:rPr lang="en-US" sz="6000" i="1">
                        <a:latin typeface="Cambria Math" panose="02040503050406030204" pitchFamily="18" charset="0"/>
                        <a:ea typeface="Calibri" panose="020F0502020204030204" pitchFamily="34" charset="0"/>
                        <a:cs typeface="Times New Roman" panose="02020603050405020304" pitchFamily="18" charset="0"/>
                      </a:rPr>
                      <m:t>𝜇</m:t>
                    </m:r>
                    <m:r>
                      <a:rPr lang="en-US" sz="6000" i="1">
                        <a:latin typeface="Cambria Math" panose="02040503050406030204" pitchFamily="18" charset="0"/>
                        <a:ea typeface="Calibri" panose="020F0502020204030204" pitchFamily="34" charset="0"/>
                        <a:cs typeface="Times New Roman" panose="02020603050405020304" pitchFamily="18" charset="0"/>
                      </a:rPr>
                      <m:t>≤</m:t>
                    </m:r>
                  </m:oMath>
                </a14:m>
                <a:r>
                  <a:rPr lang="en-US" sz="6000" dirty="0">
                    <a:latin typeface="Times New Roman" panose="02020603050405020304" pitchFamily="18" charset="0"/>
                    <a:ea typeface="Times New Roman" panose="02020603050405020304" pitchFamily="18" charset="0"/>
                    <a:cs typeface="Times New Roman" panose="02020603050405020304" pitchFamily="18" charset="0"/>
                  </a:rPr>
                  <a:t> 46 + 2.05 *1.27	</a:t>
                </a:r>
                <a:endParaRPr lang="tr-TR" sz="60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ctr">
                  <a:lnSpc>
                    <a:spcPct val="107000"/>
                  </a:lnSpc>
                  <a:spcBef>
                    <a:spcPts val="0"/>
                  </a:spcBef>
                  <a:spcAft>
                    <a:spcPts val="800"/>
                  </a:spcAft>
                  <a:buNone/>
                </a:pPr>
                <a:r>
                  <a:rPr lang="en-US" sz="6000" dirty="0">
                    <a:latin typeface="Times New Roman" panose="02020603050405020304" pitchFamily="18" charset="0"/>
                    <a:ea typeface="Times New Roman" panose="02020603050405020304" pitchFamily="18" charset="0"/>
                    <a:cs typeface="Times New Roman" panose="02020603050405020304" pitchFamily="18" charset="0"/>
                  </a:rPr>
                  <a:t>	4</a:t>
                </a:r>
                <a:r>
                  <a:rPr lang="tr-TR" sz="6000" dirty="0">
                    <a:latin typeface="Times New Roman" panose="02020603050405020304" pitchFamily="18" charset="0"/>
                    <a:ea typeface="Times New Roman" panose="02020603050405020304" pitchFamily="18" charset="0"/>
                    <a:cs typeface="Times New Roman" panose="02020603050405020304" pitchFamily="18" charset="0"/>
                  </a:rPr>
                  <a:t>3</a:t>
                </a:r>
                <a:r>
                  <a:rPr lang="en-US" sz="6000" dirty="0">
                    <a:latin typeface="Times New Roman" panose="02020603050405020304" pitchFamily="18" charset="0"/>
                    <a:ea typeface="Times New Roman" panose="02020603050405020304" pitchFamily="18" charset="0"/>
                    <a:cs typeface="Times New Roman" panose="02020603050405020304" pitchFamily="18" charset="0"/>
                  </a:rPr>
                  <a:t>.</a:t>
                </a:r>
                <a:r>
                  <a:rPr lang="tr-TR" sz="6000" dirty="0">
                    <a:latin typeface="Times New Roman" panose="02020603050405020304" pitchFamily="18" charset="0"/>
                    <a:ea typeface="Times New Roman" panose="02020603050405020304" pitchFamily="18" charset="0"/>
                    <a:cs typeface="Times New Roman" panose="02020603050405020304" pitchFamily="18" charset="0"/>
                  </a:rPr>
                  <a:t>39</a:t>
                </a:r>
                <a14:m>
                  <m:oMath xmlns:m="http://schemas.openxmlformats.org/officeDocument/2006/math">
                    <m:r>
                      <a:rPr lang="en-US" sz="6000" i="1">
                        <a:latin typeface="Cambria Math" panose="02040503050406030204" pitchFamily="18" charset="0"/>
                        <a:ea typeface="Calibri" panose="020F0502020204030204" pitchFamily="34" charset="0"/>
                        <a:cs typeface="Times New Roman" panose="02020603050405020304" pitchFamily="18" charset="0"/>
                      </a:rPr>
                      <m:t>≤</m:t>
                    </m:r>
                    <m:r>
                      <a:rPr lang="en-US" sz="6000" i="1">
                        <a:latin typeface="Cambria Math" panose="02040503050406030204" pitchFamily="18" charset="0"/>
                        <a:ea typeface="Calibri" panose="020F0502020204030204" pitchFamily="34" charset="0"/>
                        <a:cs typeface="Times New Roman" panose="02020603050405020304" pitchFamily="18" charset="0"/>
                      </a:rPr>
                      <m:t>𝜇</m:t>
                    </m:r>
                    <m:r>
                      <a:rPr lang="en-US" sz="6000" i="1">
                        <a:latin typeface="Cambria Math" panose="02040503050406030204" pitchFamily="18" charset="0"/>
                        <a:ea typeface="Calibri" panose="020F0502020204030204" pitchFamily="34" charset="0"/>
                        <a:cs typeface="Times New Roman" panose="02020603050405020304" pitchFamily="18" charset="0"/>
                      </a:rPr>
                      <m:t>≤</m:t>
                    </m:r>
                  </m:oMath>
                </a14:m>
                <a:r>
                  <a:rPr lang="en-US" sz="6000" dirty="0">
                    <a:latin typeface="Times New Roman" panose="02020603050405020304" pitchFamily="18" charset="0"/>
                    <a:ea typeface="Times New Roman" panose="02020603050405020304" pitchFamily="18" charset="0"/>
                    <a:cs typeface="Times New Roman" panose="02020603050405020304" pitchFamily="18" charset="0"/>
                  </a:rPr>
                  <a:t> 48.</a:t>
                </a:r>
                <a:r>
                  <a:rPr lang="tr-TR" sz="6000" dirty="0">
                    <a:latin typeface="Times New Roman" panose="02020603050405020304" pitchFamily="18" charset="0"/>
                    <a:ea typeface="Times New Roman" panose="02020603050405020304" pitchFamily="18" charset="0"/>
                    <a:cs typeface="Times New Roman" panose="02020603050405020304" pitchFamily="18" charset="0"/>
                  </a:rPr>
                  <a:t>60</a:t>
                </a:r>
                <a:endParaRPr lang="en-US" sz="54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D09C3544-C144-4E86-86B1-7F9E91DE8412}"/>
                  </a:ext>
                </a:extLst>
              </p:cNvPr>
              <p:cNvSpPr>
                <a:spLocks noRot="1" noChangeAspect="1" noMove="1" noResize="1" noEditPoints="1" noAdjustHandles="1" noChangeArrowheads="1" noChangeShapeType="1" noTextEdit="1"/>
              </p:cNvSpPr>
              <p:nvPr/>
            </p:nvSpPr>
            <p:spPr>
              <a:xfrm>
                <a:off x="979714" y="2714109"/>
                <a:ext cx="21684343" cy="9531327"/>
              </a:xfrm>
              <a:prstGeom prst="rect">
                <a:avLst/>
              </a:prstGeom>
              <a:blipFill>
                <a:blip r:embed="rId2"/>
                <a:stretch>
                  <a:fillRect l="-1715" t="-1982" b="-3133"/>
                </a:stretch>
              </a:blipFill>
            </p:spPr>
            <p:txBody>
              <a:bodyPr/>
              <a:lstStyle/>
              <a:p>
                <a:r>
                  <a:rPr lang="en-US">
                    <a:noFill/>
                  </a:rPr>
                  <a:t> </a:t>
                </a:r>
              </a:p>
            </p:txBody>
          </p:sp>
        </mc:Fallback>
      </mc:AlternateContent>
    </p:spTree>
    <p:extLst>
      <p:ext uri="{BB962C8B-B14F-4D97-AF65-F5344CB8AC3E}">
        <p14:creationId xmlns:p14="http://schemas.microsoft.com/office/powerpoint/2010/main" val="1003062131"/>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16"/>
          <p:cNvSpPr/>
          <p:nvPr/>
        </p:nvSpPr>
        <p:spPr>
          <a:xfrm>
            <a:off x="1549400" y="2531110"/>
            <a:ext cx="18292187" cy="1181860"/>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p>
            <a:pPr marL="0" indent="0">
              <a:lnSpc>
                <a:spcPct val="90000"/>
              </a:lnSpc>
              <a:spcBef>
                <a:spcPts val="0"/>
              </a:spcBef>
              <a:buSzTx/>
              <a:buFontTx/>
              <a:buNone/>
              <a:defRPr sz="7000" b="1"/>
            </a:pPr>
            <a:r>
              <a:rPr lang="tr-TR" altLang="tr-TR" sz="7200" dirty="0"/>
              <a:t>Hipotez testi ve tahminin karşılaştırılması</a:t>
            </a:r>
            <a:endParaRPr dirty="0">
              <a:latin typeface="Arial" charset="0"/>
              <a:ea typeface="Arial" charset="0"/>
              <a:cs typeface="Arial" charset="0"/>
            </a:endParaRPr>
          </a:p>
        </p:txBody>
      </p:sp>
      <p:sp>
        <p:nvSpPr>
          <p:cNvPr id="5" name="Shape 317"/>
          <p:cNvSpPr/>
          <p:nvPr/>
        </p:nvSpPr>
        <p:spPr>
          <a:xfrm>
            <a:off x="1581747" y="3729201"/>
            <a:ext cx="21800768" cy="8876456"/>
          </a:xfrm>
          <a:prstGeom prst="rect">
            <a:avLst/>
          </a:prstGeom>
          <a:ln w="25400">
            <a:miter lim="400000"/>
          </a:ln>
          <a:extLst>
            <a:ext uri="{C572A759-6A51-4108-AA02-DFA0A04FC94B}">
              <ma14:wrappingTextBoxFlag xmlns:ma14="http://schemas.microsoft.com/office/mac/drawingml/2011/main" xmlns="" val="1"/>
            </a:ext>
          </a:extLst>
        </p:spPr>
        <p:txBody>
          <a:bodyPr wrap="square" lIns="45719" rIns="45719">
            <a:spAutoFit/>
          </a:bodyPr>
          <a:lstStyle/>
          <a:p>
            <a:pPr marL="889000" indent="-889000">
              <a:spcBef>
                <a:spcPts val="1600"/>
              </a:spcBef>
              <a:buClr>
                <a:srgbClr val="FF2600"/>
              </a:buClr>
            </a:pPr>
            <a:endParaRPr lang="tr-TR" sz="4800" dirty="0">
              <a:solidFill>
                <a:schemeClr val="tx1"/>
              </a:solidFill>
              <a:latin typeface="Arial" charset="0"/>
              <a:ea typeface="Arial" charset="0"/>
              <a:cs typeface="Arial" charset="0"/>
            </a:endParaRPr>
          </a:p>
        </p:txBody>
      </p:sp>
      <p:sp>
        <p:nvSpPr>
          <p:cNvPr id="3" name="Dikdörtgen 2"/>
          <p:cNvSpPr/>
          <p:nvPr/>
        </p:nvSpPr>
        <p:spPr>
          <a:xfrm>
            <a:off x="555170" y="3729202"/>
            <a:ext cx="23284543" cy="6436634"/>
          </a:xfrm>
          <a:prstGeom prst="rect">
            <a:avLst/>
          </a:prstGeom>
        </p:spPr>
        <p:txBody>
          <a:bodyPr wrap="square">
            <a:spAutoFit/>
          </a:bodyPr>
          <a:lstStyle/>
          <a:p>
            <a:pPr eaLnBrk="1" hangingPunct="1">
              <a:lnSpc>
                <a:spcPct val="90000"/>
              </a:lnSpc>
            </a:pPr>
            <a:r>
              <a:rPr lang="tr-TR" altLang="tr-TR" sz="4800" dirty="0">
                <a:latin typeface="Arial" panose="020B0604020202020204" pitchFamily="34" charset="0"/>
                <a:cs typeface="Arial" panose="020B0604020202020204" pitchFamily="34" charset="0"/>
              </a:rPr>
              <a:t>Bu iki </a:t>
            </a:r>
            <a:r>
              <a:rPr lang="tr-TR" altLang="tr-TR" sz="4800" dirty="0" err="1">
                <a:latin typeface="Arial" panose="020B0604020202020204" pitchFamily="34" charset="0"/>
                <a:cs typeface="Arial" panose="020B0604020202020204" pitchFamily="34" charset="0"/>
              </a:rPr>
              <a:t>vardamsal</a:t>
            </a:r>
            <a:r>
              <a:rPr lang="tr-TR" altLang="tr-TR" sz="4800" dirty="0">
                <a:latin typeface="Arial" panose="020B0604020202020204" pitchFamily="34" charset="0"/>
                <a:cs typeface="Arial" panose="020B0604020202020204" pitchFamily="34" charset="0"/>
              </a:rPr>
              <a:t> istatistik tekniği farklı sorulara cevap vermek için kullanılır. </a:t>
            </a:r>
          </a:p>
          <a:p>
            <a:pPr lvl="1" eaLnBrk="1" hangingPunct="1">
              <a:lnSpc>
                <a:spcPct val="90000"/>
              </a:lnSpc>
            </a:pPr>
            <a:r>
              <a:rPr lang="tr-TR" altLang="tr-TR" sz="4800" dirty="0">
                <a:latin typeface="Arial" panose="020B0604020202020204" pitchFamily="34" charset="0"/>
                <a:cs typeface="Arial" panose="020B0604020202020204" pitchFamily="34" charset="0"/>
              </a:rPr>
              <a:t>Hipotez testi bir uygulamanın etkisini değerlendirmek için kullanılır. Evet-Hayır şeklinde cevaplanan sorular için kullanılır. </a:t>
            </a:r>
          </a:p>
          <a:p>
            <a:pPr lvl="1" eaLnBrk="1" hangingPunct="1">
              <a:lnSpc>
                <a:spcPct val="90000"/>
              </a:lnSpc>
              <a:buFont typeface="Wingdings" panose="05000000000000000000" pitchFamily="2" charset="2"/>
              <a:buNone/>
            </a:pPr>
            <a:r>
              <a:rPr lang="tr-TR" altLang="tr-TR" sz="4800" dirty="0">
                <a:latin typeface="Arial" panose="020B0604020202020204" pitchFamily="34" charset="0"/>
                <a:cs typeface="Arial" panose="020B0604020202020204" pitchFamily="34" charset="0"/>
              </a:rPr>
              <a:t>	</a:t>
            </a:r>
            <a:r>
              <a:rPr lang="en-US" altLang="tr-TR" sz="4800" dirty="0" smtClean="0">
                <a:latin typeface="Arial" panose="020B0604020202020204" pitchFamily="34" charset="0"/>
                <a:cs typeface="Arial" panose="020B0604020202020204" pitchFamily="34" charset="0"/>
              </a:rPr>
              <a:t>- </a:t>
            </a:r>
            <a:r>
              <a:rPr lang="tr-TR" altLang="tr-TR" sz="4800" dirty="0" smtClean="0">
                <a:latin typeface="Arial" panose="020B0604020202020204" pitchFamily="34" charset="0"/>
                <a:cs typeface="Arial" panose="020B0604020202020204" pitchFamily="34" charset="0"/>
              </a:rPr>
              <a:t>Sıfır </a:t>
            </a:r>
            <a:r>
              <a:rPr lang="tr-TR" altLang="tr-TR" sz="4800" dirty="0">
                <a:latin typeface="Arial" panose="020B0604020202020204" pitchFamily="34" charset="0"/>
                <a:cs typeface="Arial" panose="020B0604020202020204" pitchFamily="34" charset="0"/>
              </a:rPr>
              <a:t>hipotezi– Hayır, uygulamanın etkisi yoktur. </a:t>
            </a:r>
            <a:endParaRPr lang="en-US" altLang="tr-TR" sz="4800" dirty="0" smtClean="0">
              <a:latin typeface="Arial" panose="020B0604020202020204" pitchFamily="34" charset="0"/>
              <a:cs typeface="Arial" panose="020B0604020202020204" pitchFamily="34" charset="0"/>
            </a:endParaRPr>
          </a:p>
          <a:p>
            <a:pPr lvl="1" eaLnBrk="1" hangingPunct="1">
              <a:lnSpc>
                <a:spcPct val="90000"/>
              </a:lnSpc>
              <a:buFont typeface="Wingdings" panose="05000000000000000000" pitchFamily="2" charset="2"/>
              <a:buNone/>
            </a:pPr>
            <a:r>
              <a:rPr lang="en-US" altLang="tr-TR" sz="4800" dirty="0">
                <a:latin typeface="Arial" panose="020B0604020202020204" pitchFamily="34" charset="0"/>
                <a:cs typeface="Arial" panose="020B0604020202020204" pitchFamily="34" charset="0"/>
              </a:rPr>
              <a:t>	</a:t>
            </a:r>
            <a:r>
              <a:rPr lang="en-US" altLang="tr-TR" sz="4800" dirty="0" smtClean="0">
                <a:latin typeface="Arial" panose="020B0604020202020204" pitchFamily="34" charset="0"/>
                <a:cs typeface="Arial" panose="020B0604020202020204" pitchFamily="34" charset="0"/>
              </a:rPr>
              <a:t>- </a:t>
            </a:r>
            <a:r>
              <a:rPr lang="tr-TR" altLang="tr-TR" sz="4800" dirty="0" smtClean="0">
                <a:latin typeface="Arial" panose="020B0604020202020204" pitchFamily="34" charset="0"/>
                <a:cs typeface="Arial" panose="020B0604020202020204" pitchFamily="34" charset="0"/>
              </a:rPr>
              <a:t>Alternatif </a:t>
            </a:r>
            <a:r>
              <a:rPr lang="tr-TR" altLang="tr-TR" sz="4800" dirty="0">
                <a:latin typeface="Arial" panose="020B0604020202020204" pitchFamily="34" charset="0"/>
                <a:cs typeface="Arial" panose="020B0604020202020204" pitchFamily="34" charset="0"/>
              </a:rPr>
              <a:t>hipotez– Evet, uygulamanın etkisi vardır. </a:t>
            </a:r>
          </a:p>
          <a:p>
            <a:pPr lvl="1" eaLnBrk="1" hangingPunct="1">
              <a:lnSpc>
                <a:spcPct val="90000"/>
              </a:lnSpc>
            </a:pPr>
            <a:r>
              <a:rPr lang="tr-TR" altLang="tr-TR" sz="4800" dirty="0">
                <a:latin typeface="Arial" panose="020B0604020202020204" pitchFamily="34" charset="0"/>
                <a:cs typeface="Arial" panose="020B0604020202020204" pitchFamily="34" charset="0"/>
              </a:rPr>
              <a:t>Tahminin amacı ise uygulama sonrasında evren ortalamasının değerini belirlemek için kullanılır. Yani uygulamanın ne kadar etkisi olduğu sorusuna cevap verilir. </a:t>
            </a:r>
          </a:p>
        </p:txBody>
      </p:sp>
    </p:spTree>
    <p:extLst>
      <p:ext uri="{BB962C8B-B14F-4D97-AF65-F5344CB8AC3E}">
        <p14:creationId xmlns:p14="http://schemas.microsoft.com/office/powerpoint/2010/main" val="291565645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750307-0169-4D3C-9879-2E489EAFABDC}"/>
                  </a:ext>
                </a:extLst>
              </p:cNvPr>
              <p:cNvSpPr txBox="1"/>
              <p:nvPr/>
            </p:nvSpPr>
            <p:spPr>
              <a:xfrm>
                <a:off x="1798320" y="3230880"/>
                <a:ext cx="20695920" cy="474591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0" i="0" u="none" strike="noStrike" cap="none" spc="0" normalizeH="0" baseline="0" dirty="0">
                    <a:ln>
                      <a:noFill/>
                    </a:ln>
                    <a:solidFill>
                      <a:srgbClr val="000000"/>
                    </a:solidFill>
                    <a:effectLst/>
                    <a:uFillTx/>
                    <a:latin typeface="+mn-lt"/>
                    <a:ea typeface="+mn-ea"/>
                    <a:cs typeface="+mn-cs"/>
                    <a:sym typeface="Interstate"/>
                  </a:rPr>
                  <a:t>Yorum:</a:t>
                </a:r>
              </a:p>
              <a:p>
                <a:pPr marL="0" indent="0">
                  <a:buNone/>
                </a:pPr>
                <a:r>
                  <a:rPr lang="tr-TR" dirty="0"/>
                  <a:t>%95 olasılıkla evrende ortalama değeri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=43.39</m:t>
                    </m:r>
                  </m:oMath>
                </a14:m>
                <a:r>
                  <a:rPr lang="en-US" dirty="0"/>
                  <a:t> </a:t>
                </a:r>
                <a:r>
                  <a:rPr lang="tr-TR" dirty="0"/>
                  <a:t>ve</a:t>
                </a:r>
                <a:r>
                  <a:rPr lang="en-US" dirty="0"/>
                  <a:t> </a:t>
                </a:r>
                <a14:m>
                  <m:oMath xmlns:m="http://schemas.openxmlformats.org/officeDocument/2006/math">
                    <m:r>
                      <a:rPr lang="en-US" i="1">
                        <a:latin typeface="Cambria Math" panose="02040503050406030204" pitchFamily="18" charset="0"/>
                      </a:rPr>
                      <m:t>𝜇</m:t>
                    </m:r>
                    <m:r>
                      <a:rPr lang="en-US" i="1">
                        <a:latin typeface="Cambria Math" panose="02040503050406030204" pitchFamily="18" charset="0"/>
                      </a:rPr>
                      <m:t>=48.6</m:t>
                    </m:r>
                  </m:oMath>
                </a14:m>
                <a:r>
                  <a:rPr lang="en-US" dirty="0"/>
                  <a:t> </a:t>
                </a:r>
                <a:r>
                  <a:rPr lang="tr-TR" dirty="0"/>
                  <a:t>aralığındadır.</a:t>
                </a:r>
                <a:endParaRPr lang="en-US" dirty="0"/>
              </a:p>
              <a:p>
                <a:pPr marL="0" marR="0" indent="0" algn="l" defTabSz="914400" rtl="0" fontAlgn="auto" latinLnBrk="0" hangingPunct="0">
                  <a:lnSpc>
                    <a:spcPct val="110000"/>
                  </a:lnSpc>
                  <a:spcBef>
                    <a:spcPts val="2000"/>
                  </a:spcBef>
                  <a:spcAft>
                    <a:spcPts val="0"/>
                  </a:spcAft>
                  <a:buClrTx/>
                  <a:buSzPct val="100000"/>
                  <a:buNone/>
                  <a:tabLst/>
                </a:pPr>
                <a:endParaRPr kumimoji="0" lang="en-US" sz="5600" b="0" i="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2" name="TextBox 1">
                <a:extLst>
                  <a:ext uri="{FF2B5EF4-FFF2-40B4-BE49-F238E27FC236}">
                    <a16:creationId xmlns:a16="http://schemas.microsoft.com/office/drawing/2014/main" id="{5E750307-0169-4D3C-9879-2E489EAFABDC}"/>
                  </a:ext>
                </a:extLst>
              </p:cNvPr>
              <p:cNvSpPr txBox="1">
                <a:spLocks noRot="1" noChangeAspect="1" noMove="1" noResize="1" noEditPoints="1" noAdjustHandles="1" noChangeArrowheads="1" noChangeShapeType="1" noTextEdit="1"/>
              </p:cNvSpPr>
              <p:nvPr/>
            </p:nvSpPr>
            <p:spPr>
              <a:xfrm>
                <a:off x="1798320" y="3230880"/>
                <a:ext cx="20695920" cy="4745913"/>
              </a:xfrm>
              <a:prstGeom prst="rect">
                <a:avLst/>
              </a:prstGeom>
              <a:blipFill>
                <a:blip r:embed="rId2"/>
                <a:stretch>
                  <a:fillRect l="-1620"/>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591989584"/>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7A54AC-D5DE-4DCD-AA15-1F54890DFF3F}"/>
              </a:ext>
            </a:extLst>
          </p:cNvPr>
          <p:cNvSpPr/>
          <p:nvPr/>
        </p:nvSpPr>
        <p:spPr>
          <a:xfrm>
            <a:off x="1632857" y="3261214"/>
            <a:ext cx="20073257" cy="6502101"/>
          </a:xfrm>
          <a:prstGeom prst="rect">
            <a:avLst/>
          </a:prstGeom>
        </p:spPr>
        <p:txBody>
          <a:bodyPr wrap="square">
            <a:spAutoFit/>
          </a:bodyPr>
          <a:lstStyle/>
          <a:p>
            <a:pPr marL="0" indent="0" eaLnBrk="1" hangingPunct="1">
              <a:buNone/>
            </a:pPr>
            <a:r>
              <a:rPr lang="tr-TR" altLang="tr-TR" b="1" dirty="0"/>
              <a:t>Varsayımları</a:t>
            </a:r>
            <a:r>
              <a:rPr lang="tr-TR" altLang="tr-TR" dirty="0"/>
              <a:t> </a:t>
            </a:r>
          </a:p>
          <a:p>
            <a:pPr eaLnBrk="1" hangingPunct="1"/>
            <a:r>
              <a:rPr lang="tr-TR" altLang="tr-TR" dirty="0"/>
              <a:t>Bağımlı değişkene ait puanlar en az aralık ölçeğindedir.</a:t>
            </a:r>
          </a:p>
          <a:p>
            <a:pPr eaLnBrk="1" hangingPunct="1"/>
            <a:endParaRPr lang="tr-TR" altLang="tr-TR" dirty="0"/>
          </a:p>
          <a:p>
            <a:pPr eaLnBrk="1" hangingPunct="1"/>
            <a:r>
              <a:rPr lang="tr-TR" altLang="tr-TR"/>
              <a:t>Bağımlı değişkene </a:t>
            </a:r>
            <a:r>
              <a:rPr lang="tr-TR" altLang="tr-TR" dirty="0"/>
              <a:t>ait puanlar evrende normal dağılım gösterir. (veri sayısı 30 u geçtikçe dağılım normal olmasa bile doğru sonuçlar verir)</a:t>
            </a:r>
          </a:p>
        </p:txBody>
      </p:sp>
    </p:spTree>
    <p:extLst>
      <p:ext uri="{BB962C8B-B14F-4D97-AF65-F5344CB8AC3E}">
        <p14:creationId xmlns:p14="http://schemas.microsoft.com/office/powerpoint/2010/main" val="684140004"/>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16"/>
          <p:cNvSpPr/>
          <p:nvPr/>
        </p:nvSpPr>
        <p:spPr>
          <a:xfrm>
            <a:off x="1549400" y="2531110"/>
            <a:ext cx="16599416" cy="1181860"/>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p>
            <a:pPr marL="0" indent="0">
              <a:lnSpc>
                <a:spcPct val="90000"/>
              </a:lnSpc>
              <a:spcBef>
                <a:spcPts val="0"/>
              </a:spcBef>
              <a:buSzTx/>
              <a:buFontTx/>
              <a:buNone/>
              <a:defRPr sz="7000" b="1"/>
            </a:pPr>
            <a:r>
              <a:rPr lang="tr-TR" altLang="tr-TR" sz="7200" dirty="0"/>
              <a:t>Tahmin yöntemi ne zaman kullanılır? </a:t>
            </a:r>
            <a:endParaRPr dirty="0">
              <a:latin typeface="Arial" charset="0"/>
              <a:ea typeface="Arial" charset="0"/>
              <a:cs typeface="Arial" charset="0"/>
            </a:endParaRPr>
          </a:p>
        </p:txBody>
      </p:sp>
      <p:sp>
        <p:nvSpPr>
          <p:cNvPr id="5" name="Shape 317"/>
          <p:cNvSpPr/>
          <p:nvPr/>
        </p:nvSpPr>
        <p:spPr>
          <a:xfrm>
            <a:off x="1581747" y="3729201"/>
            <a:ext cx="21800768" cy="8876456"/>
          </a:xfrm>
          <a:prstGeom prst="rect">
            <a:avLst/>
          </a:prstGeom>
          <a:ln w="25400">
            <a:miter lim="400000"/>
          </a:ln>
          <a:extLst>
            <a:ext uri="{C572A759-6A51-4108-AA02-DFA0A04FC94B}">
              <ma14:wrappingTextBoxFlag xmlns:ma14="http://schemas.microsoft.com/office/mac/drawingml/2011/main" xmlns="" val="1"/>
            </a:ext>
          </a:extLst>
        </p:spPr>
        <p:txBody>
          <a:bodyPr wrap="square" lIns="45719" rIns="45719">
            <a:spAutoFit/>
          </a:bodyPr>
          <a:lstStyle/>
          <a:p>
            <a:pPr marL="889000" indent="-889000">
              <a:spcBef>
                <a:spcPts val="1600"/>
              </a:spcBef>
              <a:buClr>
                <a:srgbClr val="FF2600"/>
              </a:buClr>
            </a:pPr>
            <a:endParaRPr lang="tr-TR" sz="4800" dirty="0">
              <a:solidFill>
                <a:schemeClr val="tx1"/>
              </a:solidFill>
              <a:latin typeface="Arial" charset="0"/>
              <a:ea typeface="Arial" charset="0"/>
              <a:cs typeface="Arial" charset="0"/>
            </a:endParaRPr>
          </a:p>
        </p:txBody>
      </p:sp>
      <p:sp>
        <p:nvSpPr>
          <p:cNvPr id="3" name="Dikdörtgen 2"/>
          <p:cNvSpPr/>
          <p:nvPr/>
        </p:nvSpPr>
        <p:spPr>
          <a:xfrm>
            <a:off x="555171" y="3729201"/>
            <a:ext cx="22827344" cy="6588470"/>
          </a:xfrm>
          <a:prstGeom prst="rect">
            <a:avLst/>
          </a:prstGeom>
        </p:spPr>
        <p:txBody>
          <a:bodyPr wrap="square">
            <a:spAutoFit/>
          </a:bodyPr>
          <a:lstStyle/>
          <a:p>
            <a:pPr eaLnBrk="1" hangingPunct="1">
              <a:lnSpc>
                <a:spcPct val="90000"/>
              </a:lnSpc>
            </a:pPr>
            <a:r>
              <a:rPr lang="tr-TR" altLang="tr-TR" sz="4800" dirty="0">
                <a:latin typeface="Arial" panose="020B0604020202020204" pitchFamily="34" charset="0"/>
                <a:cs typeface="Arial" panose="020B0604020202020204" pitchFamily="34" charset="0"/>
              </a:rPr>
              <a:t>Tahmin yöntemi hipotez testinden sonra, H</a:t>
            </a:r>
            <a:r>
              <a:rPr lang="tr-TR" altLang="tr-TR" sz="2000" dirty="0">
                <a:latin typeface="Arial" panose="020B0604020202020204" pitchFamily="34" charset="0"/>
                <a:cs typeface="Arial" panose="020B0604020202020204" pitchFamily="34" charset="0"/>
              </a:rPr>
              <a:t>0</a:t>
            </a:r>
            <a:r>
              <a:rPr lang="tr-TR" altLang="tr-TR" sz="4800" dirty="0">
                <a:latin typeface="Arial" panose="020B0604020202020204" pitchFamily="34" charset="0"/>
                <a:cs typeface="Arial" panose="020B0604020202020204" pitchFamily="34" charset="0"/>
              </a:rPr>
              <a:t> reddedildiğinde kullanılır. H</a:t>
            </a:r>
            <a:r>
              <a:rPr lang="tr-TR" altLang="tr-TR" sz="2000" dirty="0">
                <a:latin typeface="Arial" panose="020B0604020202020204" pitchFamily="34" charset="0"/>
                <a:cs typeface="Arial" panose="020B0604020202020204" pitchFamily="34" charset="0"/>
              </a:rPr>
              <a:t>0</a:t>
            </a:r>
            <a:r>
              <a:rPr lang="tr-TR" altLang="tr-TR" sz="4800" dirty="0">
                <a:latin typeface="Arial" panose="020B0604020202020204" pitchFamily="34" charset="0"/>
                <a:cs typeface="Arial" panose="020B0604020202020204" pitchFamily="34" charset="0"/>
              </a:rPr>
              <a:t> reddedildiğinde uygulamanın etkisi olduğu sonucuna ulaşılır. Bir sonraki soru ne kadar etki olduğudur. Bu soru tahmin yoluyla cevaplanabilir.</a:t>
            </a:r>
          </a:p>
          <a:p>
            <a:pPr eaLnBrk="1" hangingPunct="1">
              <a:lnSpc>
                <a:spcPct val="90000"/>
              </a:lnSpc>
            </a:pPr>
            <a:r>
              <a:rPr lang="tr-TR" altLang="tr-TR" sz="4800" dirty="0">
                <a:latin typeface="Arial" panose="020B0604020202020204" pitchFamily="34" charset="0"/>
                <a:cs typeface="Arial" panose="020B0604020202020204" pitchFamily="34" charset="0"/>
              </a:rPr>
              <a:t>Uygulamanın zaten bir etkisi olduğu biliniyor ve bu etkinin büyüklüğü öğrenilmek isteniyorsa tahmin yöntemi kullanılır. Örneğin, bir öğretim programının pozitif etkisi olduğu biliniyor ancak bu etkinin programa harcama yapmaya değecek kadar fazla olup olmadığı öğrenilmek isteniyorsa tahmin yöntemi kullanılır.</a:t>
            </a:r>
          </a:p>
          <a:p>
            <a:pPr eaLnBrk="1" hangingPunct="1">
              <a:lnSpc>
                <a:spcPct val="90000"/>
              </a:lnSpc>
            </a:pPr>
            <a:r>
              <a:rPr lang="tr-TR" altLang="tr-TR" sz="4800" dirty="0">
                <a:latin typeface="Arial" panose="020B0604020202020204" pitchFamily="34" charset="0"/>
                <a:cs typeface="Arial" panose="020B0604020202020204" pitchFamily="34" charset="0"/>
              </a:rPr>
              <a:t>Bilinmeyen bir evren parametresi hakkında bilgi sahibi olmak için tahmin yöntemi kullanılır. </a:t>
            </a:r>
          </a:p>
        </p:txBody>
      </p:sp>
    </p:spTree>
    <p:extLst>
      <p:ext uri="{BB962C8B-B14F-4D97-AF65-F5344CB8AC3E}">
        <p14:creationId xmlns:p14="http://schemas.microsoft.com/office/powerpoint/2010/main" val="732942211"/>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16"/>
          <p:cNvSpPr/>
          <p:nvPr/>
        </p:nvSpPr>
        <p:spPr>
          <a:xfrm>
            <a:off x="1549400" y="2531110"/>
            <a:ext cx="16599416" cy="1181860"/>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p>
            <a:pPr marL="0" indent="0">
              <a:lnSpc>
                <a:spcPct val="90000"/>
              </a:lnSpc>
              <a:spcBef>
                <a:spcPts val="0"/>
              </a:spcBef>
              <a:buSzTx/>
              <a:buFontTx/>
              <a:buNone/>
              <a:defRPr sz="7000" b="1"/>
            </a:pPr>
            <a:r>
              <a:rPr lang="tr-TR" altLang="tr-TR" sz="7200" dirty="0"/>
              <a:t>Tahmin yöntemi ne zaman kullanılır? </a:t>
            </a:r>
            <a:endParaRPr dirty="0">
              <a:latin typeface="Arial" charset="0"/>
              <a:ea typeface="Arial" charset="0"/>
              <a:cs typeface="Arial" charset="0"/>
            </a:endParaRPr>
          </a:p>
        </p:txBody>
      </p:sp>
      <p:sp>
        <p:nvSpPr>
          <p:cNvPr id="5" name="Shape 317"/>
          <p:cNvSpPr/>
          <p:nvPr/>
        </p:nvSpPr>
        <p:spPr>
          <a:xfrm>
            <a:off x="1581747" y="3729201"/>
            <a:ext cx="21800768" cy="8876456"/>
          </a:xfrm>
          <a:prstGeom prst="rect">
            <a:avLst/>
          </a:prstGeom>
          <a:ln w="25400">
            <a:miter lim="400000"/>
          </a:ln>
          <a:extLst>
            <a:ext uri="{C572A759-6A51-4108-AA02-DFA0A04FC94B}">
              <ma14:wrappingTextBoxFlag xmlns:ma14="http://schemas.microsoft.com/office/mac/drawingml/2011/main" xmlns="" val="1"/>
            </a:ext>
          </a:extLst>
        </p:spPr>
        <p:txBody>
          <a:bodyPr wrap="square" lIns="45719" rIns="45719">
            <a:spAutoFit/>
          </a:bodyPr>
          <a:lstStyle/>
          <a:p>
            <a:pPr marL="889000" indent="-889000">
              <a:spcBef>
                <a:spcPts val="1600"/>
              </a:spcBef>
              <a:buClr>
                <a:srgbClr val="FF2600"/>
              </a:buClr>
            </a:pPr>
            <a:endParaRPr lang="tr-TR" sz="4800" dirty="0">
              <a:solidFill>
                <a:schemeClr val="tx1"/>
              </a:solidFill>
              <a:latin typeface="Arial" charset="0"/>
              <a:ea typeface="Arial" charset="0"/>
              <a:cs typeface="Arial" charset="0"/>
            </a:endParaRPr>
          </a:p>
        </p:txBody>
      </p:sp>
      <p:sp>
        <p:nvSpPr>
          <p:cNvPr id="7" name="Dikdörtgen 6"/>
          <p:cNvSpPr/>
          <p:nvPr/>
        </p:nvSpPr>
        <p:spPr>
          <a:xfrm>
            <a:off x="816429" y="4376056"/>
            <a:ext cx="23567571" cy="8217634"/>
          </a:xfrm>
          <a:prstGeom prst="rect">
            <a:avLst/>
          </a:prstGeom>
        </p:spPr>
        <p:txBody>
          <a:bodyPr wrap="square">
            <a:spAutoFit/>
          </a:bodyPr>
          <a:lstStyle/>
          <a:p>
            <a:r>
              <a:rPr lang="tr-TR" sz="4800" dirty="0">
                <a:latin typeface="Arial" panose="020B0604020202020204" pitchFamily="34" charset="0"/>
                <a:cs typeface="Arial" panose="020B0604020202020204" pitchFamily="34" charset="0"/>
              </a:rPr>
              <a:t>	</a:t>
            </a:r>
            <a:r>
              <a:rPr lang="tr-TR" sz="4800" b="1" dirty="0">
                <a:latin typeface="Arial" panose="020B0604020202020204" pitchFamily="34" charset="0"/>
                <a:cs typeface="Arial" panose="020B0604020202020204" pitchFamily="34" charset="0"/>
              </a:rPr>
              <a:t>Örnek: </a:t>
            </a:r>
            <a:r>
              <a:rPr lang="tr-TR" sz="4800" dirty="0">
                <a:latin typeface="Arial" panose="020B0604020202020204" pitchFamily="34" charset="0"/>
                <a:cs typeface="Arial" panose="020B0604020202020204" pitchFamily="34" charset="0"/>
              </a:rPr>
              <a:t>Bir ilacın kolesterolü düşürdüğü hipotez testi ile bulunur ancak ne kadar düşürüyor sorusu için tahmin yapmak gerekir. Tahmin pratikte çok önemlidir çünkü istatistiksel olarak anlamlı bir etki uygulama yapmak için yeteri kadar büyük olmayabilir. Örneğin kolesterol seviyesinin 225’den 210’a düşmesi istatistiksel olarak anlamlı bir sonuçtur ancak klinik olarak anlamlı bir değişim/düşüş değildir. Tahmin yoluyla evrende, ilaçla tedavi edilen hastaların kolesterol seviyesinin ortalaması hesaplanır. Bu değer ilacın kolesterol seviyesini düşürmekte bir etkisi olduğunu ancak bu etkinin pratikte bir değerinin olmadığını gösterir. Yani hipotez testi ile ilacın bir etkisi olduğu sonucuna ulaşılırken, tahmin yoluyla bu etkinin pratikte anlamlı olmadığı sonucuna ulaşılır.        </a:t>
            </a:r>
          </a:p>
        </p:txBody>
      </p:sp>
    </p:spTree>
    <p:extLst>
      <p:ext uri="{BB962C8B-B14F-4D97-AF65-F5344CB8AC3E}">
        <p14:creationId xmlns:p14="http://schemas.microsoft.com/office/powerpoint/2010/main" val="1851749850"/>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16"/>
          <p:cNvSpPr/>
          <p:nvPr/>
        </p:nvSpPr>
        <p:spPr>
          <a:xfrm>
            <a:off x="1549400" y="2531110"/>
            <a:ext cx="5769528" cy="1154160"/>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p>
            <a:pPr marL="0" indent="0">
              <a:lnSpc>
                <a:spcPct val="90000"/>
              </a:lnSpc>
              <a:spcBef>
                <a:spcPts val="0"/>
              </a:spcBef>
              <a:buSzTx/>
              <a:buFontTx/>
              <a:buNone/>
              <a:defRPr sz="7000" b="1"/>
            </a:pPr>
            <a:r>
              <a:rPr lang="tr-TR" dirty="0">
                <a:latin typeface="Arial" charset="0"/>
                <a:ea typeface="Arial" charset="0"/>
                <a:cs typeface="Arial" charset="0"/>
              </a:rPr>
              <a:t>t testine giriş</a:t>
            </a:r>
            <a:endParaRPr dirty="0">
              <a:latin typeface="Arial" charset="0"/>
              <a:ea typeface="Arial" charset="0"/>
              <a:cs typeface="Arial" charset="0"/>
            </a:endParaRPr>
          </a:p>
        </p:txBody>
      </p:sp>
      <p:sp>
        <p:nvSpPr>
          <p:cNvPr id="5" name="Shape 317"/>
          <p:cNvSpPr/>
          <p:nvPr/>
        </p:nvSpPr>
        <p:spPr>
          <a:xfrm>
            <a:off x="1581746" y="3729201"/>
            <a:ext cx="22099189" cy="7145098"/>
          </a:xfrm>
          <a:prstGeom prst="rect">
            <a:avLst/>
          </a:prstGeom>
          <a:ln w="25400">
            <a:miter lim="400000"/>
          </a:ln>
          <a:extLst>
            <a:ext uri="{C572A759-6A51-4108-AA02-DFA0A04FC94B}">
              <ma14:wrappingTextBoxFlag xmlns:ma14="http://schemas.microsoft.com/office/mac/drawingml/2011/main" xmlns="" val="1"/>
            </a:ext>
          </a:extLst>
        </p:spPr>
        <p:txBody>
          <a:bodyPr lIns="45719" rIns="45719">
            <a:spAutoFit/>
          </a:bodyPr>
          <a:lstStyle/>
          <a:p>
            <a:pPr marL="889000" indent="-889000">
              <a:spcBef>
                <a:spcPts val="1600"/>
              </a:spcBef>
              <a:buClr>
                <a:srgbClr val="FF2600"/>
              </a:buClr>
            </a:pPr>
            <a:r>
              <a:rPr lang="tr-TR" sz="4800" dirty="0">
                <a:solidFill>
                  <a:schemeClr val="tx1"/>
                </a:solidFill>
                <a:latin typeface="Arial" charset="0"/>
                <a:ea typeface="Arial" charset="0"/>
                <a:cs typeface="Arial" charset="0"/>
              </a:rPr>
              <a:t>Hipotez testleri örneklem verisini kullanarak evrene ilişkin hipotezlerin değerlendirilmesinde kullanılır.</a:t>
            </a:r>
          </a:p>
          <a:p>
            <a:pPr marL="1986279" lvl="2" indent="-889000">
              <a:spcBef>
                <a:spcPts val="1600"/>
              </a:spcBef>
              <a:buClr>
                <a:srgbClr val="FF2600"/>
              </a:buClr>
            </a:pPr>
            <a:r>
              <a:rPr lang="tr-TR" sz="4800" dirty="0">
                <a:solidFill>
                  <a:schemeClr val="tx1"/>
                </a:solidFill>
                <a:latin typeface="Arial" charset="0"/>
                <a:ea typeface="Arial" charset="0"/>
                <a:cs typeface="Arial" charset="0"/>
              </a:rPr>
              <a:t>Bir örneklem ortalamasının evren ortalamasına yaklaşması beklenir. B</a:t>
            </a:r>
            <a:r>
              <a:rPr lang="en-US" sz="4800" dirty="0">
                <a:solidFill>
                  <a:schemeClr val="tx1"/>
                </a:solidFill>
                <a:latin typeface="Arial" charset="0"/>
                <a:ea typeface="Arial" charset="0"/>
                <a:cs typeface="Arial" charset="0"/>
              </a:rPr>
              <a:t>u</a:t>
            </a:r>
            <a:r>
              <a:rPr lang="tr-TR" sz="4800" dirty="0">
                <a:solidFill>
                  <a:schemeClr val="tx1"/>
                </a:solidFill>
                <a:latin typeface="Arial" charset="0"/>
                <a:ea typeface="Arial" charset="0"/>
                <a:cs typeface="Arial" charset="0"/>
              </a:rPr>
              <a:t> da bize hipotez testi yapmamıza olanak sağlar</a:t>
            </a:r>
          </a:p>
          <a:p>
            <a:pPr marL="1986279" lvl="2" indent="-889000">
              <a:spcBef>
                <a:spcPts val="1600"/>
              </a:spcBef>
              <a:buClr>
                <a:srgbClr val="FF2600"/>
              </a:buClr>
            </a:pPr>
            <a:r>
              <a:rPr lang="tr-TR" sz="4800" dirty="0">
                <a:solidFill>
                  <a:schemeClr val="tx1"/>
                </a:solidFill>
                <a:latin typeface="Arial" charset="0"/>
                <a:ea typeface="Arial" charset="0"/>
                <a:cs typeface="Arial" charset="0"/>
              </a:rPr>
              <a:t>Standart hata bize bir örneklem ortalamasının evren ortalamasına ne kadar yakınlaştığına ilişkin bir ölçüm verir. </a:t>
            </a:r>
          </a:p>
          <a:p>
            <a:pPr marL="1986279" lvl="2" indent="-889000">
              <a:spcBef>
                <a:spcPts val="1600"/>
              </a:spcBef>
              <a:buClr>
                <a:srgbClr val="FF2600"/>
              </a:buClr>
            </a:pPr>
            <a:r>
              <a:rPr lang="tr-TR" sz="4800" dirty="0">
                <a:solidFill>
                  <a:schemeClr val="tx1"/>
                </a:solidFill>
                <a:latin typeface="Arial" charset="0"/>
                <a:ea typeface="Arial" charset="0"/>
                <a:cs typeface="Arial" charset="0"/>
              </a:rPr>
              <a:t>Evrene ilişkin çıkarım yapabilmek için örneklemden elde ettiğimiz veri ile evrene ilişkin hipotezimizi karşılaştırırız.</a:t>
            </a:r>
          </a:p>
        </p:txBody>
      </p:sp>
    </p:spTree>
    <p:extLst>
      <p:ext uri="{BB962C8B-B14F-4D97-AF65-F5344CB8AC3E}">
        <p14:creationId xmlns:p14="http://schemas.microsoft.com/office/powerpoint/2010/main" val="477480398"/>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965BE0B-47B3-4C6A-B516-89AC0CE28D4D}"/>
                  </a:ext>
                </a:extLst>
              </p:cNvPr>
              <p:cNvSpPr txBox="1"/>
              <p:nvPr/>
            </p:nvSpPr>
            <p:spPr>
              <a:xfrm>
                <a:off x="1306286" y="2590801"/>
                <a:ext cx="21009428" cy="102219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lang="tr-TR" dirty="0"/>
                  <a:t>z istatistiğini hesaplayarak verimiz ile evren hipotezimizi karşılaştırdık.</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f>
                        <m:fPr>
                          <m:ctrlPr>
                            <a:rPr lang="tr-TR" b="0" i="1" smtClean="0">
                              <a:latin typeface="Cambria Math" panose="02040503050406030204" pitchFamily="18" charset="0"/>
                            </a:rPr>
                          </m:ctrlPr>
                        </m:fPr>
                        <m:num>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𝑋</m:t>
                              </m:r>
                            </m:e>
                          </m:acc>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𝜇</m:t>
                          </m:r>
                        </m:num>
                        <m:den>
                          <m:r>
                            <a:rPr lang="tr-TR" b="0" i="1" smtClean="0">
                              <a:latin typeface="Cambria Math" panose="02040503050406030204" pitchFamily="18" charset="0"/>
                            </a:rPr>
                            <m:t>𝑆𝐻</m:t>
                          </m:r>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Ö</m:t>
                          </m:r>
                          <m:r>
                            <a:rPr lang="tr-TR" b="0" i="1" smtClean="0">
                              <a:latin typeface="Cambria Math" panose="02040503050406030204" pitchFamily="18" charset="0"/>
                            </a:rPr>
                            <m:t>𝑟𝑛𝑒𝑘𝑙𝑒𝑚</m:t>
                          </m:r>
                          <m:r>
                            <a:rPr lang="tr-TR" b="0" i="1" smtClean="0">
                              <a:latin typeface="Cambria Math" panose="02040503050406030204" pitchFamily="18" charset="0"/>
                            </a:rPr>
                            <m:t> </m:t>
                          </m:r>
                          <m:r>
                            <a:rPr lang="tr-TR" b="0" i="1" smtClean="0">
                              <a:latin typeface="Cambria Math" panose="02040503050406030204" pitchFamily="18" charset="0"/>
                            </a:rPr>
                            <m:t>𝑣𝑒𝑟𝑖𝑠𝑖</m:t>
                          </m:r>
                          <m:r>
                            <a:rPr lang="tr-TR" b="0" i="1" smtClean="0">
                              <a:latin typeface="Cambria Math" panose="02040503050406030204" pitchFamily="18" charset="0"/>
                            </a:rPr>
                            <m:t> </m:t>
                          </m:r>
                          <m:r>
                            <a:rPr lang="tr-TR" b="0" i="1" smtClean="0">
                              <a:latin typeface="Cambria Math" panose="02040503050406030204" pitchFamily="18" charset="0"/>
                            </a:rPr>
                            <m:t>𝑖𝑙𝑒</m:t>
                          </m:r>
                          <m:r>
                            <a:rPr lang="tr-TR" b="0" i="1" smtClean="0">
                              <a:latin typeface="Cambria Math" panose="02040503050406030204" pitchFamily="18" charset="0"/>
                            </a:rPr>
                            <m:t> </m:t>
                          </m:r>
                          <m:r>
                            <a:rPr lang="tr-TR" b="0" i="1" smtClean="0">
                              <a:latin typeface="Cambria Math" panose="02040503050406030204" pitchFamily="18" charset="0"/>
                            </a:rPr>
                            <m:t>h𝑖𝑝𝑜𝑡𝑒𝑧𝑖𝑛</m:t>
                          </m:r>
                          <m:r>
                            <a:rPr lang="tr-TR" b="0" i="1" smtClean="0">
                              <a:latin typeface="Cambria Math" panose="02040503050406030204" pitchFamily="18" charset="0"/>
                            </a:rPr>
                            <m:t> </m:t>
                          </m:r>
                          <m:r>
                            <a:rPr lang="tr-TR" b="0" i="1" smtClean="0">
                              <a:latin typeface="Cambria Math" panose="02040503050406030204" pitchFamily="18" charset="0"/>
                            </a:rPr>
                            <m:t>𝑓𝑎𝑟𝑘𝚤</m:t>
                          </m:r>
                        </m:num>
                        <m:den>
                          <m:acc>
                            <m:accPr>
                              <m:chr m:val="̅"/>
                              <m:ctrlPr>
                                <a:rPr lang="tr-TR" i="1">
                                  <a:latin typeface="Cambria Math" panose="02040503050406030204" pitchFamily="18" charset="0"/>
                                </a:rPr>
                              </m:ctrlPr>
                            </m:accPr>
                            <m:e>
                              <m:r>
                                <a:rPr lang="tr-TR" i="1">
                                  <a:latin typeface="Cambria Math" panose="02040503050406030204" pitchFamily="18" charset="0"/>
                                </a:rPr>
                                <m:t>𝑋</m:t>
                              </m:r>
                            </m:e>
                          </m:acc>
                          <m:r>
                            <a:rPr lang="tr-TR" b="0" i="1" smtClean="0">
                              <a:latin typeface="Cambria Math" panose="02040503050406030204" pitchFamily="18" charset="0"/>
                            </a:rPr>
                            <m:t> </m:t>
                          </m:r>
                          <m:r>
                            <a:rPr lang="tr-TR" b="0" i="1" smtClean="0">
                              <a:latin typeface="Cambria Math" panose="02040503050406030204" pitchFamily="18" charset="0"/>
                            </a:rPr>
                            <m:t>𝑖𝑙𝑒</m:t>
                          </m:r>
                          <m:r>
                            <a:rPr lang="tr-TR" b="0" i="1" smtClean="0">
                              <a:latin typeface="Cambria Math" panose="02040503050406030204" pitchFamily="18" charset="0"/>
                            </a:rPr>
                            <m:t> </m:t>
                          </m:r>
                          <m:r>
                            <a:rPr lang="tr-TR" i="1">
                              <a:latin typeface="Cambria Math" panose="02040503050406030204" pitchFamily="18" charset="0"/>
                              <a:ea typeface="Cambria Math" panose="02040503050406030204" pitchFamily="18" charset="0"/>
                            </a:rPr>
                            <m:t>𝜇</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𝑎𝑟𝑎𝑠𝚤𝑛𝑑𝑎𝑘𝑖</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𝑠𝑡𝑎𝑛𝑑𝑎𝑟𝑡</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𝑢𝑧𝑎𝑘𝑙𝚤𝑘</m:t>
                          </m:r>
                        </m:den>
                      </m:f>
                    </m:oMath>
                  </m:oMathPara>
                </a14:m>
                <a:endParaRPr lang="tr-TR" b="0" dirty="0"/>
              </a:p>
              <a:p>
                <a:pPr marL="0" indent="0">
                  <a:buNone/>
                </a:pPr>
                <a:endParaRPr lang="tr-TR" b="0"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𝑆𝐻</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𝜎</m:t>
                          </m:r>
                        </m:e>
                        <m:sub>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𝑋</m:t>
                              </m:r>
                            </m:e>
                          </m:acc>
                        </m:sub>
                      </m:sSub>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𝜎</m:t>
                          </m:r>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𝑁</m:t>
                              </m:r>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𝐸𝑣𝑟𝑒𝑛</m:t>
                          </m:r>
                          <m:r>
                            <a:rPr lang="tr-TR" b="0" i="1" smtClean="0">
                              <a:latin typeface="Cambria Math" panose="02040503050406030204" pitchFamily="18" charset="0"/>
                            </a:rPr>
                            <m:t> </m:t>
                          </m:r>
                          <m:r>
                            <a:rPr lang="tr-TR" b="0" i="1" smtClean="0">
                              <a:latin typeface="Cambria Math" panose="02040503050406030204" pitchFamily="18" charset="0"/>
                            </a:rPr>
                            <m:t>𝑠𝑡𝑎𝑛𝑑𝑎𝑟𝑡</m:t>
                          </m:r>
                          <m:r>
                            <a:rPr lang="tr-TR" b="0" i="1" smtClean="0">
                              <a:latin typeface="Cambria Math" panose="02040503050406030204" pitchFamily="18" charset="0"/>
                            </a:rPr>
                            <m:t> </m:t>
                          </m:r>
                          <m:r>
                            <a:rPr lang="tr-TR" b="0" i="1" smtClean="0">
                              <a:latin typeface="Cambria Math" panose="02040503050406030204" pitchFamily="18" charset="0"/>
                            </a:rPr>
                            <m:t>𝑠𝑎𝑝𝑚𝑎𝑠𝚤</m:t>
                          </m:r>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Ö</m:t>
                              </m:r>
                              <m:r>
                                <a:rPr lang="tr-TR" b="0" i="1" smtClean="0">
                                  <a:latin typeface="Cambria Math" panose="02040503050406030204" pitchFamily="18" charset="0"/>
                                </a:rPr>
                                <m:t>𝑟𝑛𝑒𝑘𝑙𝑒𝑚</m:t>
                              </m:r>
                              <m:r>
                                <a:rPr lang="tr-TR" b="0" i="1" smtClean="0">
                                  <a:latin typeface="Cambria Math" panose="02040503050406030204" pitchFamily="18" charset="0"/>
                                </a:rPr>
                                <m:t> </m:t>
                              </m:r>
                              <m:r>
                                <a:rPr lang="tr-TR" b="0" i="1" smtClean="0">
                                  <a:latin typeface="Cambria Math" panose="02040503050406030204" pitchFamily="18" charset="0"/>
                                </a:rPr>
                                <m:t>𝑏</m:t>
                              </m:r>
                              <m:r>
                                <a:rPr lang="tr-TR" b="0" i="1" smtClean="0">
                                  <a:latin typeface="Cambria Math" panose="02040503050406030204" pitchFamily="18" charset="0"/>
                                </a:rPr>
                                <m:t>ü</m:t>
                              </m:r>
                              <m:r>
                                <a:rPr lang="tr-TR" b="0" i="1" smtClean="0">
                                  <a:latin typeface="Cambria Math" panose="02040503050406030204" pitchFamily="18" charset="0"/>
                                </a:rPr>
                                <m:t>𝑦</m:t>
                              </m:r>
                              <m:r>
                                <a:rPr lang="tr-TR" b="0" i="1" smtClean="0">
                                  <a:latin typeface="Cambria Math" panose="02040503050406030204" pitchFamily="18" charset="0"/>
                                </a:rPr>
                                <m:t>ü</m:t>
                              </m:r>
                              <m:r>
                                <a:rPr lang="tr-TR" b="0" i="1" smtClean="0">
                                  <a:latin typeface="Cambria Math" panose="02040503050406030204" pitchFamily="18" charset="0"/>
                                </a:rPr>
                                <m:t>𝑘𝑙</m:t>
                              </m:r>
                              <m:r>
                                <a:rPr lang="tr-TR" b="0" i="1" smtClean="0">
                                  <a:latin typeface="Cambria Math" panose="02040503050406030204" pitchFamily="18" charset="0"/>
                                </a:rPr>
                                <m:t>üğü</m:t>
                              </m:r>
                            </m:e>
                          </m:rad>
                        </m:den>
                      </m:f>
                    </m:oMath>
                  </m:oMathPara>
                </a14:m>
                <a:endParaRPr lang="tr-TR" b="0" dirty="0"/>
              </a:p>
              <a:p>
                <a:pPr marL="0" indent="0">
                  <a:buNone/>
                </a:pPr>
                <a:endParaRPr lang="tr-TR" b="0" dirty="0"/>
              </a:p>
              <a:p>
                <a:r>
                  <a:rPr lang="tr-TR" b="0" dirty="0"/>
                  <a:t>z istatistiğini kullanabilmemiz için evrenin standart sapmasını bilmemiz gerekir.</a:t>
                </a:r>
                <a:endParaRPr lang="tr-TR" dirty="0"/>
              </a:p>
            </p:txBody>
          </p:sp>
        </mc:Choice>
        <mc:Fallback xmlns="">
          <p:sp>
            <p:nvSpPr>
              <p:cNvPr id="2" name="TextBox 1">
                <a:extLst>
                  <a:ext uri="{FF2B5EF4-FFF2-40B4-BE49-F238E27FC236}">
                    <a16:creationId xmlns:a16="http://schemas.microsoft.com/office/drawing/2014/main" id="{A965BE0B-47B3-4C6A-B516-89AC0CE28D4D}"/>
                  </a:ext>
                </a:extLst>
              </p:cNvPr>
              <p:cNvSpPr txBox="1">
                <a:spLocks noRot="1" noChangeAspect="1" noMove="1" noResize="1" noEditPoints="1" noAdjustHandles="1" noChangeArrowheads="1" noChangeShapeType="1" noTextEdit="1"/>
              </p:cNvSpPr>
              <p:nvPr/>
            </p:nvSpPr>
            <p:spPr>
              <a:xfrm>
                <a:off x="1306286" y="2590801"/>
                <a:ext cx="21009428" cy="10221963"/>
              </a:xfrm>
              <a:prstGeom prst="rect">
                <a:avLst/>
              </a:prstGeom>
              <a:blipFill>
                <a:blip r:embed="rId2"/>
                <a:stretch>
                  <a:fillRect l="-1480" r="-348" b="-1849"/>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583047188"/>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F7C495F-CE7C-413D-842C-58E21D910E9D}"/>
                  </a:ext>
                </a:extLst>
              </p:cNvPr>
              <p:cNvSpPr txBox="1"/>
              <p:nvPr/>
            </p:nvSpPr>
            <p:spPr>
              <a:xfrm>
                <a:off x="1654629" y="2351314"/>
                <a:ext cx="20922342" cy="96991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457200" marR="0" indent="-457200" algn="l" defTabSz="914400" rtl="0" fontAlgn="auto" latinLnBrk="0" hangingPunct="0">
                  <a:lnSpc>
                    <a:spcPct val="110000"/>
                  </a:lnSpc>
                  <a:spcBef>
                    <a:spcPts val="2000"/>
                  </a:spcBef>
                  <a:spcAft>
                    <a:spcPts val="0"/>
                  </a:spcAft>
                  <a:buClrTx/>
                  <a:buSzPct val="100000"/>
                  <a:buFont typeface="Helvetica"/>
                  <a:buChar char="•"/>
                  <a:tabLst/>
                </a:pPr>
                <a:r>
                  <a:rPr kumimoji="0" lang="tr-TR" sz="5600" b="0" i="0" u="none" strike="noStrike" cap="none" spc="0" normalizeH="0" baseline="0" dirty="0">
                    <a:ln>
                      <a:noFill/>
                    </a:ln>
                    <a:solidFill>
                      <a:srgbClr val="000000"/>
                    </a:solidFill>
                    <a:effectLst/>
                    <a:uFillTx/>
                    <a:latin typeface="+mn-lt"/>
                    <a:ea typeface="+mn-ea"/>
                    <a:cs typeface="+mn-cs"/>
                    <a:sym typeface="Interstate"/>
                  </a:rPr>
                  <a:t>Ancak evrenin standart sapmasını her zaman bilmeyiz. Bu durumda standart sapmayı kestirmemiz/tahmin etmemiz gerekir.</a:t>
                </a:r>
              </a:p>
              <a:p>
                <a:pPr marL="0" marR="0" indent="0" algn="ctr" defTabSz="914400" rtl="0" fontAlgn="auto" latinLnBrk="0" hangingPunct="0">
                  <a:lnSpc>
                    <a:spcPct val="110000"/>
                  </a:lnSpc>
                  <a:spcBef>
                    <a:spcPts val="2000"/>
                  </a:spcBef>
                  <a:spcAft>
                    <a:spcPts val="0"/>
                  </a:spcAft>
                  <a:buClrTx/>
                  <a:buSzPct val="100000"/>
                  <a:buNone/>
                  <a:tabLst/>
                </a:pPr>
                <a:r>
                  <a:rPr lang="tr-TR" i="1" dirty="0"/>
                  <a:t>Evren standart sapması nasıl kestirilir?</a:t>
                </a:r>
              </a:p>
              <a:p>
                <a:r>
                  <a:rPr kumimoji="0" lang="tr-TR" sz="5600" b="0" u="none" strike="noStrike" cap="none" spc="0" normalizeH="0" baseline="0" dirty="0">
                    <a:ln>
                      <a:noFill/>
                    </a:ln>
                    <a:solidFill>
                      <a:srgbClr val="000000"/>
                    </a:solidFill>
                    <a:effectLst/>
                    <a:uFillTx/>
                    <a:latin typeface="+mn-lt"/>
                    <a:ea typeface="+mn-ea"/>
                    <a:cs typeface="+mn-cs"/>
                    <a:sym typeface="Interstate"/>
                  </a:rPr>
                  <a:t>Örneklemin standart sapması evren standart sapmasının yansız bir kestiricisidir. </a:t>
                </a:r>
                <a:endParaRPr lang="tr-TR"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tr-TR" b="0" i="1" smtClean="0">
                                  <a:latin typeface="Cambria Math" panose="02040503050406030204" pitchFamily="18" charset="0"/>
                                </a:rPr>
                                <m:t>𝐾𝑇</m:t>
                              </m:r>
                            </m:num>
                            <m:den>
                              <m:r>
                                <a:rPr lang="en-US" i="1">
                                  <a:latin typeface="Cambria Math" panose="02040503050406030204" pitchFamily="18" charset="0"/>
                                </a:rPr>
                                <m:t>𝑛</m:t>
                              </m:r>
                              <m:r>
                                <a:rPr lang="en-US" i="1">
                                  <a:latin typeface="Cambria Math" panose="02040503050406030204" pitchFamily="18" charset="0"/>
                                </a:rPr>
                                <m:t>−1</m:t>
                              </m:r>
                            </m:den>
                          </m:f>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tr-TR" b="0" i="1" smtClean="0">
                                  <a:latin typeface="Cambria Math" panose="02040503050406030204" pitchFamily="18" charset="0"/>
                                </a:rPr>
                                <m:t>𝐾𝑇</m:t>
                              </m:r>
                            </m:num>
                            <m:den>
                              <m:r>
                                <a:rPr lang="tr-TR" b="0" i="1" smtClean="0">
                                  <a:latin typeface="Cambria Math" panose="02040503050406030204" pitchFamily="18" charset="0"/>
                                </a:rPr>
                                <m:t>𝑠𝑑</m:t>
                              </m:r>
                            </m:den>
                          </m:f>
                        </m:e>
                      </m:rad>
                    </m:oMath>
                  </m:oMathPara>
                </a14:m>
                <a:endParaRPr lang="en-US" dirty="0"/>
              </a:p>
              <a:p>
                <a:pPr>
                  <a:buFont typeface="Arial" panose="020B0604020202020204" pitchFamily="34" charset="0"/>
                  <a:buChar char="•"/>
                </a:pPr>
                <a:r>
                  <a:rPr kumimoji="0" lang="tr-TR" sz="5600" b="0" u="none" strike="noStrike" cap="none" spc="0" normalizeH="0" baseline="0" dirty="0">
                    <a:ln>
                      <a:noFill/>
                    </a:ln>
                    <a:solidFill>
                      <a:srgbClr val="000000"/>
                    </a:solidFill>
                    <a:effectLst/>
                    <a:uFillTx/>
                    <a:latin typeface="+mn-lt"/>
                    <a:ea typeface="+mn-ea"/>
                    <a:cs typeface="+mn-cs"/>
                    <a:sym typeface="Interstate"/>
                  </a:rPr>
                  <a:t>KT: Kareler toplamı		</a:t>
                </a:r>
                <a:r>
                  <a:rPr kumimoji="0" lang="tr-TR" sz="5600" b="0" u="none" strike="noStrike" cap="none" spc="0" normalizeH="0" baseline="0" dirty="0" err="1">
                    <a:ln>
                      <a:noFill/>
                    </a:ln>
                    <a:solidFill>
                      <a:srgbClr val="000000"/>
                    </a:solidFill>
                    <a:effectLst/>
                    <a:uFillTx/>
                    <a:latin typeface="+mn-lt"/>
                    <a:ea typeface="+mn-ea"/>
                    <a:cs typeface="+mn-cs"/>
                    <a:sym typeface="Interstate"/>
                  </a:rPr>
                  <a:t>sd</a:t>
                </a:r>
                <a:r>
                  <a:rPr kumimoji="0" lang="tr-TR" sz="5600" b="0" u="none" strike="noStrike" cap="none" spc="0" normalizeH="0" baseline="0" dirty="0">
                    <a:ln>
                      <a:noFill/>
                    </a:ln>
                    <a:solidFill>
                      <a:srgbClr val="000000"/>
                    </a:solidFill>
                    <a:effectLst/>
                    <a:uFillTx/>
                    <a:latin typeface="+mn-lt"/>
                    <a:ea typeface="+mn-ea"/>
                    <a:cs typeface="+mn-cs"/>
                    <a:sym typeface="Interstate"/>
                  </a:rPr>
                  <a:t>= serbestlik derecesi</a:t>
                </a:r>
                <a:endParaRPr kumimoji="0" lang="en-US" sz="5600" b="0" u="none" strike="noStrike" cap="none" spc="0" normalizeH="0" baseline="0" dirty="0">
                  <a:ln>
                    <a:noFill/>
                  </a:ln>
                  <a:solidFill>
                    <a:srgbClr val="000000"/>
                  </a:solidFill>
                  <a:effectLst/>
                  <a:uFillTx/>
                  <a:latin typeface="+mn-lt"/>
                  <a:ea typeface="+mn-ea"/>
                  <a:cs typeface="+mn-cs"/>
                  <a:sym typeface="Interstate"/>
                </a:endParaRPr>
              </a:p>
            </p:txBody>
          </p:sp>
        </mc:Choice>
        <mc:Fallback xmlns="">
          <p:sp>
            <p:nvSpPr>
              <p:cNvPr id="2" name="TextBox 1">
                <a:extLst>
                  <a:ext uri="{FF2B5EF4-FFF2-40B4-BE49-F238E27FC236}">
                    <a16:creationId xmlns:a16="http://schemas.microsoft.com/office/drawing/2014/main" id="{DF7C495F-CE7C-413D-842C-58E21D910E9D}"/>
                  </a:ext>
                </a:extLst>
              </p:cNvPr>
              <p:cNvSpPr txBox="1">
                <a:spLocks noRot="1" noChangeAspect="1" noMove="1" noResize="1" noEditPoints="1" noAdjustHandles="1" noChangeArrowheads="1" noChangeShapeType="1" noTextEdit="1"/>
              </p:cNvSpPr>
              <p:nvPr/>
            </p:nvSpPr>
            <p:spPr>
              <a:xfrm>
                <a:off x="1654629" y="2351314"/>
                <a:ext cx="20922342" cy="9699192"/>
              </a:xfrm>
              <a:prstGeom prst="rect">
                <a:avLst/>
              </a:prstGeom>
              <a:blipFill>
                <a:blip r:embed="rId2"/>
                <a:stretch>
                  <a:fillRect l="-1486" b="-2011"/>
                </a:stretch>
              </a:blipFill>
              <a:ln w="254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668103572"/>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9AB47E-6772-4248-842A-C38483A7A573}"/>
              </a:ext>
            </a:extLst>
          </p:cNvPr>
          <p:cNvSpPr txBox="1"/>
          <p:nvPr/>
        </p:nvSpPr>
        <p:spPr>
          <a:xfrm>
            <a:off x="1676400" y="2612571"/>
            <a:ext cx="21096514" cy="354148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914400" rtl="0" fontAlgn="auto" latinLnBrk="0" hangingPunct="0">
              <a:lnSpc>
                <a:spcPct val="110000"/>
              </a:lnSpc>
              <a:spcBef>
                <a:spcPts val="2000"/>
              </a:spcBef>
              <a:spcAft>
                <a:spcPts val="0"/>
              </a:spcAft>
              <a:buClrTx/>
              <a:buSzPct val="100000"/>
              <a:buNone/>
              <a:tabLst/>
            </a:pPr>
            <a:r>
              <a:rPr kumimoji="0" lang="tr-TR" sz="5600" b="1" i="0" u="none" strike="noStrike" cap="none" spc="0" normalizeH="0" baseline="0" dirty="0">
                <a:ln>
                  <a:noFill/>
                </a:ln>
                <a:solidFill>
                  <a:srgbClr val="000000"/>
                </a:solidFill>
                <a:effectLst/>
                <a:uFillTx/>
                <a:latin typeface="+mn-lt"/>
                <a:ea typeface="+mn-ea"/>
                <a:cs typeface="+mn-cs"/>
                <a:sym typeface="Interstate"/>
              </a:rPr>
              <a:t>Kestirilen standart hata (Tahmin edilen)</a:t>
            </a:r>
          </a:p>
          <a:p>
            <a:r>
              <a:rPr lang="tr-TR" dirty="0"/>
              <a:t>Kestirilen </a:t>
            </a:r>
            <a:r>
              <a:rPr lang="en-US" dirty="0"/>
              <a:t>standard </a:t>
            </a:r>
            <a:r>
              <a:rPr lang="en-US" dirty="0" err="1"/>
              <a:t>hata</a:t>
            </a:r>
            <a:r>
              <a:rPr lang="en-US" dirty="0"/>
              <a:t> </a:t>
            </a:r>
            <a:r>
              <a:rPr lang="en-US" dirty="0" err="1"/>
              <a:t>evren</a:t>
            </a:r>
            <a:r>
              <a:rPr lang="en-US" dirty="0"/>
              <a:t> </a:t>
            </a:r>
            <a:r>
              <a:rPr lang="en-US" dirty="0" err="1"/>
              <a:t>varyans</a:t>
            </a:r>
            <a:r>
              <a:rPr lang="tr-TR" dirty="0"/>
              <a:t>ı bilinmediğinde örneklem </a:t>
            </a:r>
            <a:r>
              <a:rPr lang="tr-TR" dirty="0" err="1"/>
              <a:t>varyansı</a:t>
            </a:r>
            <a:r>
              <a:rPr lang="tr-TR" dirty="0"/>
              <a:t> ile hesaplanan standart hatadır.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D85EBC3-8567-4608-8B8B-0968195C6464}"/>
                  </a:ext>
                </a:extLst>
              </p:cNvPr>
              <p:cNvSpPr/>
              <p:nvPr/>
            </p:nvSpPr>
            <p:spPr>
              <a:xfrm>
                <a:off x="1519750" y="7726336"/>
                <a:ext cx="21954793" cy="2390334"/>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𝐾𝑒𝑠𝑡𝑖𝑟𝑖𝑙𝑒𝑛</m:t>
                      </m:r>
                      <m:r>
                        <a:rPr lang="tr-TR" b="0" i="1" smtClean="0">
                          <a:latin typeface="Cambria Math" panose="02040503050406030204" pitchFamily="18" charset="0"/>
                        </a:rPr>
                        <m:t> </m:t>
                      </m:r>
                      <m:r>
                        <a:rPr lang="tr-TR" b="0" i="1" smtClean="0">
                          <a:latin typeface="Cambria Math" panose="02040503050406030204" pitchFamily="18" charset="0"/>
                        </a:rPr>
                        <m:t>𝑠𝑡𝑎𝑛𝑑𝑎𝑟𝑡</m:t>
                      </m:r>
                      <m:r>
                        <a:rPr lang="tr-TR" b="0" i="1" smtClean="0">
                          <a:latin typeface="Cambria Math" panose="02040503050406030204" pitchFamily="18" charset="0"/>
                        </a:rPr>
                        <m:t> </m:t>
                      </m:r>
                      <m:r>
                        <a:rPr lang="tr-TR" b="0" i="1" smtClean="0">
                          <a:latin typeface="Cambria Math" panose="02040503050406030204" pitchFamily="18" charset="0"/>
                        </a:rPr>
                        <m:t>h𝑎𝑡𝑎</m:t>
                      </m:r>
                      <m:r>
                        <a:rPr lang="tr-TR" b="0" i="1" smtClean="0">
                          <a:latin typeface="Cambria Math" panose="02040503050406030204" pitchFamily="18" charset="0"/>
                        </a:rPr>
                        <m:t>=</m:t>
                      </m:r>
                      <m:sSub>
                        <m:sSubPr>
                          <m:ctrlPr>
                            <a:rPr lang="tr-TR" i="1">
                              <a:latin typeface="Cambria Math" panose="02040503050406030204" pitchFamily="18" charset="0"/>
                            </a:rPr>
                          </m:ctrlPr>
                        </m:sSubPr>
                        <m:e>
                          <m:r>
                            <a:rPr lang="tr-TR" b="0" i="1" smtClean="0">
                              <a:latin typeface="Cambria Math" panose="02040503050406030204" pitchFamily="18" charset="0"/>
                            </a:rPr>
                            <m:t>𝑠</m:t>
                          </m:r>
                        </m:e>
                        <m:sub>
                          <m:acc>
                            <m:accPr>
                              <m:chr m:val="̅"/>
                              <m:ctrlPr>
                                <a:rPr lang="tr-TR" i="1">
                                  <a:latin typeface="Cambria Math" panose="02040503050406030204" pitchFamily="18" charset="0"/>
                                </a:rPr>
                              </m:ctrlPr>
                            </m:accPr>
                            <m:e>
                              <m:r>
                                <a:rPr lang="tr-TR" i="1">
                                  <a:latin typeface="Cambria Math" panose="02040503050406030204" pitchFamily="18" charset="0"/>
                                </a:rPr>
                                <m:t>𝑋</m:t>
                              </m:r>
                            </m:e>
                          </m:acc>
                        </m:sub>
                      </m:sSub>
                      <m:r>
                        <a:rPr lang="tr-TR" b="0" i="1" smtClean="0">
                          <a:latin typeface="Cambria Math" panose="02040503050406030204" pitchFamily="18" charset="0"/>
                        </a:rPr>
                        <m:t>=</m:t>
                      </m:r>
                      <m:f>
                        <m:fPr>
                          <m:ctrlPr>
                            <a:rPr lang="tr-TR" i="1">
                              <a:latin typeface="Cambria Math" panose="02040503050406030204" pitchFamily="18" charset="0"/>
                            </a:rPr>
                          </m:ctrlPr>
                        </m:fPr>
                        <m:num>
                          <m:r>
                            <a:rPr lang="tr-TR" b="0" i="1" smtClean="0">
                              <a:latin typeface="Cambria Math" panose="02040503050406030204" pitchFamily="18" charset="0"/>
                            </a:rPr>
                            <m:t>𝑠</m:t>
                          </m:r>
                        </m:num>
                        <m:den>
                          <m:rad>
                            <m:radPr>
                              <m:degHide m:val="on"/>
                              <m:ctrlPr>
                                <a:rPr lang="tr-TR" i="1">
                                  <a:latin typeface="Cambria Math" panose="02040503050406030204" pitchFamily="18" charset="0"/>
                                </a:rPr>
                              </m:ctrlPr>
                            </m:radPr>
                            <m:deg/>
                            <m:e>
                              <m:r>
                                <a:rPr lang="tr-TR" i="1">
                                  <a:latin typeface="Cambria Math" panose="02040503050406030204" pitchFamily="18" charset="0"/>
                                </a:rPr>
                                <m:t>𝑁</m:t>
                              </m:r>
                            </m:e>
                          </m:rad>
                        </m:den>
                      </m:f>
                      <m:r>
                        <a:rPr lang="tr-TR" i="1">
                          <a:latin typeface="Cambria Math" panose="02040503050406030204" pitchFamily="18" charset="0"/>
                        </a:rPr>
                        <m:t>=</m:t>
                      </m:r>
                      <m:f>
                        <m:fPr>
                          <m:ctrlPr>
                            <a:rPr lang="tr-TR" i="1">
                              <a:latin typeface="Cambria Math" panose="02040503050406030204" pitchFamily="18" charset="0"/>
                            </a:rPr>
                          </m:ctrlPr>
                        </m:fPr>
                        <m:num>
                          <m:r>
                            <a:rPr lang="tr-TR" b="0" i="1" smtClean="0">
                              <a:latin typeface="Cambria Math" panose="02040503050406030204" pitchFamily="18" charset="0"/>
                            </a:rPr>
                            <m:t>Ö</m:t>
                          </m:r>
                          <m:r>
                            <a:rPr lang="tr-TR" b="0" i="1" smtClean="0">
                              <a:latin typeface="Cambria Math" panose="02040503050406030204" pitchFamily="18" charset="0"/>
                            </a:rPr>
                            <m:t>𝑟𝑛𝑒𝑘𝑙𝑒𝑚</m:t>
                          </m:r>
                          <m:r>
                            <a:rPr lang="tr-TR" i="1">
                              <a:latin typeface="Cambria Math" panose="02040503050406030204" pitchFamily="18" charset="0"/>
                            </a:rPr>
                            <m:t> </m:t>
                          </m:r>
                          <m:r>
                            <a:rPr lang="tr-TR" i="1">
                              <a:latin typeface="Cambria Math" panose="02040503050406030204" pitchFamily="18" charset="0"/>
                            </a:rPr>
                            <m:t>𝑠𝑡𝑎𝑛𝑑𝑎𝑟𝑡</m:t>
                          </m:r>
                          <m:r>
                            <a:rPr lang="tr-TR" i="1">
                              <a:latin typeface="Cambria Math" panose="02040503050406030204" pitchFamily="18" charset="0"/>
                            </a:rPr>
                            <m:t> </m:t>
                          </m:r>
                          <m:r>
                            <a:rPr lang="tr-TR" i="1">
                              <a:latin typeface="Cambria Math" panose="02040503050406030204" pitchFamily="18" charset="0"/>
                            </a:rPr>
                            <m:t>𝑠𝑎𝑝𝑚𝑎𝑠𝚤</m:t>
                          </m:r>
                        </m:num>
                        <m:den>
                          <m:rad>
                            <m:radPr>
                              <m:degHide m:val="on"/>
                              <m:ctrlPr>
                                <a:rPr lang="tr-TR" i="1">
                                  <a:latin typeface="Cambria Math" panose="02040503050406030204" pitchFamily="18" charset="0"/>
                                </a:rPr>
                              </m:ctrlPr>
                            </m:radPr>
                            <m:deg/>
                            <m:e>
                              <m:r>
                                <a:rPr lang="tr-TR" i="1">
                                  <a:latin typeface="Cambria Math" panose="02040503050406030204" pitchFamily="18" charset="0"/>
                                </a:rPr>
                                <m:t>Ö</m:t>
                              </m:r>
                              <m:r>
                                <a:rPr lang="tr-TR" i="1">
                                  <a:latin typeface="Cambria Math" panose="02040503050406030204" pitchFamily="18" charset="0"/>
                                </a:rPr>
                                <m:t>𝑟𝑛𝑒𝑘𝑙𝑒𝑚</m:t>
                              </m:r>
                              <m:r>
                                <a:rPr lang="tr-TR" i="1">
                                  <a:latin typeface="Cambria Math" panose="02040503050406030204" pitchFamily="18" charset="0"/>
                                </a:rPr>
                                <m:t> </m:t>
                              </m:r>
                              <m:r>
                                <a:rPr lang="tr-TR" i="1">
                                  <a:latin typeface="Cambria Math" panose="02040503050406030204" pitchFamily="18" charset="0"/>
                                </a:rPr>
                                <m:t>𝑏</m:t>
                              </m:r>
                              <m:r>
                                <a:rPr lang="tr-TR" i="1">
                                  <a:latin typeface="Cambria Math" panose="02040503050406030204" pitchFamily="18" charset="0"/>
                                </a:rPr>
                                <m:t>ü</m:t>
                              </m:r>
                              <m:r>
                                <a:rPr lang="tr-TR" i="1">
                                  <a:latin typeface="Cambria Math" panose="02040503050406030204" pitchFamily="18" charset="0"/>
                                </a:rPr>
                                <m:t>𝑦</m:t>
                              </m:r>
                              <m:r>
                                <a:rPr lang="tr-TR" i="1">
                                  <a:latin typeface="Cambria Math" panose="02040503050406030204" pitchFamily="18" charset="0"/>
                                </a:rPr>
                                <m:t>ü</m:t>
                              </m:r>
                              <m:r>
                                <a:rPr lang="tr-TR" i="1">
                                  <a:latin typeface="Cambria Math" panose="02040503050406030204" pitchFamily="18" charset="0"/>
                                </a:rPr>
                                <m:t>𝑘𝑙</m:t>
                              </m:r>
                              <m:r>
                                <a:rPr lang="tr-TR" i="1">
                                  <a:latin typeface="Cambria Math" panose="02040503050406030204" pitchFamily="18" charset="0"/>
                                </a:rPr>
                                <m:t>üğü</m:t>
                              </m:r>
                            </m:e>
                          </m:rad>
                        </m:den>
                      </m:f>
                    </m:oMath>
                  </m:oMathPara>
                </a14:m>
                <a:endParaRPr lang="en-US" dirty="0"/>
              </a:p>
            </p:txBody>
          </p:sp>
        </mc:Choice>
        <mc:Fallback xmlns="">
          <p:sp>
            <p:nvSpPr>
              <p:cNvPr id="3" name="Rectangle 2">
                <a:extLst>
                  <a:ext uri="{FF2B5EF4-FFF2-40B4-BE49-F238E27FC236}">
                    <a16:creationId xmlns:a16="http://schemas.microsoft.com/office/drawing/2014/main" id="{0D85EBC3-8567-4608-8B8B-0968195C6464}"/>
                  </a:ext>
                </a:extLst>
              </p:cNvPr>
              <p:cNvSpPr>
                <a:spLocks noRot="1" noChangeAspect="1" noMove="1" noResize="1" noEditPoints="1" noAdjustHandles="1" noChangeArrowheads="1" noChangeShapeType="1" noTextEdit="1"/>
              </p:cNvSpPr>
              <p:nvPr/>
            </p:nvSpPr>
            <p:spPr>
              <a:xfrm>
                <a:off x="1519750" y="7726336"/>
                <a:ext cx="21954793" cy="239033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0668589"/>
      </p:ext>
    </p:extLst>
  </p:cSld>
  <p:clrMapOvr>
    <a:masterClrMapping/>
  </p:clrMapOvr>
  <mc:AlternateContent xmlns:mc="http://schemas.openxmlformats.org/markup-compatibility/2006" xmlns:p14="http://schemas.microsoft.com/office/powerpoint/2010/main">
    <mc:Choice Requires="p14">
      <p:transition spd="slow" p14:dur="1400" advClick="0">
        <p14:ripple/>
      </p:transition>
    </mc:Choice>
    <mc:Fallback xmlns="">
      <p:transition spd="slow" advClick="0">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Interstate"/>
        <a:ea typeface="Interstate"/>
        <a:cs typeface="Interstate"/>
      </a:majorFont>
      <a:minorFont>
        <a:latin typeface="Interstate"/>
        <a:ea typeface="Interstate"/>
        <a:cs typeface="Interstat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Interstate"/>
        <a:ea typeface="Interstate"/>
        <a:cs typeface="Interstate"/>
      </a:majorFont>
      <a:minorFont>
        <a:latin typeface="Interstate"/>
        <a:ea typeface="Interstate"/>
        <a:cs typeface="Interstat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457200" marR="0" indent="-457200" algn="l" defTabSz="914400" rtl="0" fontAlgn="auto" latinLnBrk="0" hangingPunct="0">
          <a:lnSpc>
            <a:spcPct val="110000"/>
          </a:lnSpc>
          <a:spcBef>
            <a:spcPts val="2000"/>
          </a:spcBef>
          <a:spcAft>
            <a:spcPts val="0"/>
          </a:spcAft>
          <a:buClrTx/>
          <a:buSzPct val="100000"/>
          <a:buFont typeface="Helvetica"/>
          <a:buChar char="•"/>
          <a:tabLst/>
          <a:defRPr kumimoji="0" sz="5600" b="0" i="0" u="none" strike="noStrike" cap="none" spc="0" normalizeH="0" baseline="0">
            <a:ln>
              <a:noFill/>
            </a:ln>
            <a:solidFill>
              <a:srgbClr val="000000"/>
            </a:solidFill>
            <a:effectLst/>
            <a:uFillTx/>
            <a:latin typeface="+mn-lt"/>
            <a:ea typeface="+mn-ea"/>
            <a:cs typeface="+mn-cs"/>
            <a:sym typeface="Interst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739</TotalTime>
  <Words>1385</Words>
  <Application>Microsoft Office PowerPoint</Application>
  <PresentationFormat>Özel</PresentationFormat>
  <Paragraphs>189</Paragraphs>
  <Slides>31</Slides>
  <Notes>2</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31</vt:i4>
      </vt:variant>
    </vt:vector>
  </HeadingPairs>
  <TitlesOfParts>
    <vt:vector size="39" baseType="lpstr">
      <vt:lpstr>Arial</vt:lpstr>
      <vt:lpstr>Calibri</vt:lpstr>
      <vt:lpstr>Cambria Math</vt:lpstr>
      <vt:lpstr>Helvetica</vt:lpstr>
      <vt:lpstr>Interstate</vt:lpstr>
      <vt:lpstr>Times New Roman</vt:lpstr>
      <vt:lpstr>Wingdings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Nermin</dc:creator>
  <cp:lastModifiedBy>KÜBRA ATALAY KABASAKAL</cp:lastModifiedBy>
  <cp:revision>129</cp:revision>
  <cp:lastPrinted>2016-07-19T08:03:15Z</cp:lastPrinted>
  <dcterms:modified xsi:type="dcterms:W3CDTF">2024-04-04T06:17:04Z</dcterms:modified>
</cp:coreProperties>
</file>